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19" r:id="rId2"/>
    <p:sldId id="320" r:id="rId3"/>
    <p:sldId id="321" r:id="rId4"/>
    <p:sldId id="322" r:id="rId5"/>
    <p:sldId id="323" r:id="rId6"/>
    <p:sldId id="324" r:id="rId7"/>
    <p:sldId id="325" r:id="rId8"/>
    <p:sldId id="326" r:id="rId9"/>
    <p:sldId id="338" r:id="rId10"/>
    <p:sldId id="339" r:id="rId11"/>
    <p:sldId id="340" r:id="rId12"/>
    <p:sldId id="341" r:id="rId13"/>
    <p:sldId id="342" r:id="rId14"/>
    <p:sldId id="343" r:id="rId15"/>
    <p:sldId id="344" r:id="rId16"/>
    <p:sldId id="345" r:id="rId17"/>
    <p:sldId id="346" r:id="rId18"/>
    <p:sldId id="327" r:id="rId19"/>
    <p:sldId id="347" r:id="rId20"/>
    <p:sldId id="348" r:id="rId21"/>
    <p:sldId id="349" r:id="rId22"/>
    <p:sldId id="350" r:id="rId23"/>
    <p:sldId id="351" r:id="rId24"/>
    <p:sldId id="352" r:id="rId25"/>
    <p:sldId id="372" r:id="rId26"/>
    <p:sldId id="328" r:id="rId27"/>
    <p:sldId id="331" r:id="rId28"/>
    <p:sldId id="332" r:id="rId29"/>
    <p:sldId id="333" r:id="rId30"/>
    <p:sldId id="334" r:id="rId31"/>
    <p:sldId id="335" r:id="rId32"/>
    <p:sldId id="336" r:id="rId33"/>
    <p:sldId id="337" r:id="rId34"/>
    <p:sldId id="364" r:id="rId35"/>
    <p:sldId id="366" r:id="rId36"/>
    <p:sldId id="367" r:id="rId37"/>
    <p:sldId id="368" r:id="rId38"/>
    <p:sldId id="369" r:id="rId39"/>
    <p:sldId id="370" r:id="rId40"/>
    <p:sldId id="371" r:id="rId41"/>
    <p:sldId id="329" r:id="rId42"/>
    <p:sldId id="359" r:id="rId43"/>
    <p:sldId id="360"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4BB0A29-67C2-4A16-9C2D-9F7996678C65}">
          <p14:sldIdLst>
            <p14:sldId id="319"/>
            <p14:sldId id="320"/>
            <p14:sldId id="321"/>
            <p14:sldId id="322"/>
            <p14:sldId id="323"/>
            <p14:sldId id="324"/>
            <p14:sldId id="325"/>
            <p14:sldId id="326"/>
            <p14:sldId id="338"/>
            <p14:sldId id="339"/>
            <p14:sldId id="340"/>
            <p14:sldId id="341"/>
            <p14:sldId id="342"/>
            <p14:sldId id="343"/>
            <p14:sldId id="344"/>
            <p14:sldId id="345"/>
            <p14:sldId id="346"/>
            <p14:sldId id="327"/>
            <p14:sldId id="347"/>
            <p14:sldId id="348"/>
            <p14:sldId id="349"/>
            <p14:sldId id="350"/>
            <p14:sldId id="351"/>
            <p14:sldId id="352"/>
            <p14:sldId id="372"/>
            <p14:sldId id="328"/>
            <p14:sldId id="331"/>
            <p14:sldId id="332"/>
            <p14:sldId id="333"/>
            <p14:sldId id="334"/>
            <p14:sldId id="335"/>
            <p14:sldId id="336"/>
            <p14:sldId id="337"/>
            <p14:sldId id="364"/>
            <p14:sldId id="366"/>
            <p14:sldId id="367"/>
            <p14:sldId id="368"/>
            <p14:sldId id="369"/>
            <p14:sldId id="370"/>
            <p14:sldId id="371"/>
            <p14:sldId id="329"/>
            <p14:sldId id="359"/>
            <p14:sldId id="36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1749138127@qq.com"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69" autoAdjust="0"/>
    <p:restoredTop sz="98092" autoAdjust="0"/>
  </p:normalViewPr>
  <p:slideViewPr>
    <p:cSldViewPr snapToGrid="0">
      <p:cViewPr varScale="1">
        <p:scale>
          <a:sx n="76" d="100"/>
          <a:sy n="76" d="100"/>
        </p:scale>
        <p:origin x="86"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2A9009-39B3-433A-9B28-C38181C9DCAE}" type="datetimeFigureOut">
              <a:rPr lang="zh-CN" altLang="en-US" smtClean="0"/>
              <a:t>2021/5/25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91F231-2521-4FE9-AEA1-54B312383C33}" type="slidenum">
              <a:rPr lang="zh-CN" altLang="en-US" smtClean="0"/>
              <a:t>‹#›</a:t>
            </a:fld>
            <a:endParaRPr lang="zh-CN" altLang="en-US"/>
          </a:p>
        </p:txBody>
      </p:sp>
    </p:spTree>
    <p:extLst>
      <p:ext uri="{BB962C8B-B14F-4D97-AF65-F5344CB8AC3E}">
        <p14:creationId xmlns:p14="http://schemas.microsoft.com/office/powerpoint/2010/main" val="466205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大家好，我们本次报告的主体是软体机器人</a:t>
            </a:r>
          </a:p>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t>1</a:t>
            </a:fld>
            <a:endParaRPr lang="zh-CN" altLang="en-US"/>
          </a:p>
        </p:txBody>
      </p:sp>
    </p:spTree>
    <p:extLst>
      <p:ext uri="{BB962C8B-B14F-4D97-AF65-F5344CB8AC3E}">
        <p14:creationId xmlns:p14="http://schemas.microsoft.com/office/powerpoint/2010/main" val="3070149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t>26</a:t>
            </a:fld>
            <a:endParaRPr lang="zh-CN" altLang="en-US"/>
          </a:p>
        </p:txBody>
      </p:sp>
    </p:spTree>
    <p:extLst>
      <p:ext uri="{BB962C8B-B14F-4D97-AF65-F5344CB8AC3E}">
        <p14:creationId xmlns:p14="http://schemas.microsoft.com/office/powerpoint/2010/main" val="1012356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27</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28</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29</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30</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31</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32</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33</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34</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35</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四个部分</a:t>
            </a:r>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t>2</a:t>
            </a:fld>
            <a:endParaRPr lang="zh-CN" altLang="en-US"/>
          </a:p>
        </p:txBody>
      </p:sp>
    </p:spTree>
    <p:extLst>
      <p:ext uri="{BB962C8B-B14F-4D97-AF65-F5344CB8AC3E}">
        <p14:creationId xmlns:p14="http://schemas.microsoft.com/office/powerpoint/2010/main" val="3413008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36</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37</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38</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39</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40</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t>41</a:t>
            </a:fld>
            <a:endParaRPr lang="zh-CN" altLang="en-US"/>
          </a:p>
        </p:txBody>
      </p:sp>
    </p:spTree>
    <p:extLst>
      <p:ext uri="{BB962C8B-B14F-4D97-AF65-F5344CB8AC3E}">
        <p14:creationId xmlns:p14="http://schemas.microsoft.com/office/powerpoint/2010/main" val="1012356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t>43</a:t>
            </a:fld>
            <a:endParaRPr lang="zh-CN" altLang="en-US"/>
          </a:p>
        </p:txBody>
      </p:sp>
    </p:spTree>
    <p:extLst>
      <p:ext uri="{BB962C8B-B14F-4D97-AF65-F5344CB8AC3E}">
        <p14:creationId xmlns:p14="http://schemas.microsoft.com/office/powerpoint/2010/main" val="2616804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t>3</a:t>
            </a:fld>
            <a:endParaRPr lang="zh-CN" altLang="en-US"/>
          </a:p>
        </p:txBody>
      </p:sp>
    </p:spTree>
    <p:extLst>
      <p:ext uri="{BB962C8B-B14F-4D97-AF65-F5344CB8AC3E}">
        <p14:creationId xmlns:p14="http://schemas.microsoft.com/office/powerpoint/2010/main" val="1012356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4</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5</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6</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t>7</a:t>
            </a:fld>
            <a:endParaRPr lang="zh-CN" altLang="en-US"/>
          </a:p>
        </p:txBody>
      </p:sp>
    </p:spTree>
    <p:extLst>
      <p:ext uri="{BB962C8B-B14F-4D97-AF65-F5344CB8AC3E}">
        <p14:creationId xmlns:p14="http://schemas.microsoft.com/office/powerpoint/2010/main" val="1736228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t>8</a:t>
            </a:fld>
            <a:endParaRPr lang="zh-CN" altLang="en-US"/>
          </a:p>
        </p:txBody>
      </p:sp>
    </p:spTree>
    <p:extLst>
      <p:ext uri="{BB962C8B-B14F-4D97-AF65-F5344CB8AC3E}">
        <p14:creationId xmlns:p14="http://schemas.microsoft.com/office/powerpoint/2010/main" val="101235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t>18</a:t>
            </a:fld>
            <a:endParaRPr lang="zh-CN" altLang="en-US"/>
          </a:p>
        </p:txBody>
      </p:sp>
    </p:spTree>
    <p:extLst>
      <p:ext uri="{BB962C8B-B14F-4D97-AF65-F5344CB8AC3E}">
        <p14:creationId xmlns:p14="http://schemas.microsoft.com/office/powerpoint/2010/main" val="1012356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DD403-DAB7-44D3-81DA-FE63491B91C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5DBF18C-6305-4CE2-B7C5-9ADA13A7F7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635F0B2-B4AF-4440-9AB1-9C629E00E4BB}"/>
              </a:ext>
            </a:extLst>
          </p:cNvPr>
          <p:cNvSpPr>
            <a:spLocks noGrp="1"/>
          </p:cNvSpPr>
          <p:nvPr>
            <p:ph type="dt" sz="half" idx="10"/>
          </p:nvPr>
        </p:nvSpPr>
        <p:spPr/>
        <p:txBody>
          <a:bodyPr/>
          <a:lstStyle/>
          <a:p>
            <a:fld id="{AF3DFB88-C66D-4D4F-992A-21D8B5C2FC83}" type="datetimeFigureOut">
              <a:rPr lang="zh-CN" altLang="en-US" smtClean="0"/>
              <a:t>2021/5/25</a:t>
            </a:fld>
            <a:endParaRPr lang="zh-CN" altLang="en-US"/>
          </a:p>
        </p:txBody>
      </p:sp>
      <p:sp>
        <p:nvSpPr>
          <p:cNvPr id="5" name="页脚占位符 4">
            <a:extLst>
              <a:ext uri="{FF2B5EF4-FFF2-40B4-BE49-F238E27FC236}">
                <a16:creationId xmlns:a16="http://schemas.microsoft.com/office/drawing/2014/main" id="{9E4086EA-8E40-4073-8236-DED4A1A774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99178B-3F86-4712-99F5-48B34B3EB42C}"/>
              </a:ext>
            </a:extLst>
          </p:cNvPr>
          <p:cNvSpPr>
            <a:spLocks noGrp="1"/>
          </p:cNvSpPr>
          <p:nvPr>
            <p:ph type="sldNum" sz="quarter" idx="12"/>
          </p:nvPr>
        </p:nvSpPr>
        <p:spPr/>
        <p:txBody>
          <a:body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183916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8C3A3-BD6E-4E09-ADB2-E17A03258D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FAEF575-A666-453C-B37B-2256692051A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4C1B522-131D-4DF9-A2B6-B144F8B428C7}"/>
              </a:ext>
            </a:extLst>
          </p:cNvPr>
          <p:cNvSpPr>
            <a:spLocks noGrp="1"/>
          </p:cNvSpPr>
          <p:nvPr>
            <p:ph type="dt" sz="half" idx="10"/>
          </p:nvPr>
        </p:nvSpPr>
        <p:spPr/>
        <p:txBody>
          <a:bodyPr/>
          <a:lstStyle/>
          <a:p>
            <a:fld id="{AF3DFB88-C66D-4D4F-992A-21D8B5C2FC83}" type="datetimeFigureOut">
              <a:rPr lang="zh-CN" altLang="en-US" smtClean="0"/>
              <a:t>2021/5/25</a:t>
            </a:fld>
            <a:endParaRPr lang="zh-CN" altLang="en-US"/>
          </a:p>
        </p:txBody>
      </p:sp>
      <p:sp>
        <p:nvSpPr>
          <p:cNvPr id="5" name="页脚占位符 4">
            <a:extLst>
              <a:ext uri="{FF2B5EF4-FFF2-40B4-BE49-F238E27FC236}">
                <a16:creationId xmlns:a16="http://schemas.microsoft.com/office/drawing/2014/main" id="{1060DCF7-76D8-4874-B8C5-088AFA2C95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49607E-B170-47D0-BF16-C406FD9D94A6}"/>
              </a:ext>
            </a:extLst>
          </p:cNvPr>
          <p:cNvSpPr>
            <a:spLocks noGrp="1"/>
          </p:cNvSpPr>
          <p:nvPr>
            <p:ph type="sldNum" sz="quarter" idx="12"/>
          </p:nvPr>
        </p:nvSpPr>
        <p:spPr/>
        <p:txBody>
          <a:body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347579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9F0EF8C-2CDB-4900-9EEE-16438042B35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B6DA00D-18EE-4476-9275-A96C3ED1E79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453691A-FBD1-4A9C-B558-D954EC389119}"/>
              </a:ext>
            </a:extLst>
          </p:cNvPr>
          <p:cNvSpPr>
            <a:spLocks noGrp="1"/>
          </p:cNvSpPr>
          <p:nvPr>
            <p:ph type="dt" sz="half" idx="10"/>
          </p:nvPr>
        </p:nvSpPr>
        <p:spPr/>
        <p:txBody>
          <a:bodyPr/>
          <a:lstStyle/>
          <a:p>
            <a:fld id="{AF3DFB88-C66D-4D4F-992A-21D8B5C2FC83}" type="datetimeFigureOut">
              <a:rPr lang="zh-CN" altLang="en-US" smtClean="0"/>
              <a:t>2021/5/25</a:t>
            </a:fld>
            <a:endParaRPr lang="zh-CN" altLang="en-US"/>
          </a:p>
        </p:txBody>
      </p:sp>
      <p:sp>
        <p:nvSpPr>
          <p:cNvPr id="5" name="页脚占位符 4">
            <a:extLst>
              <a:ext uri="{FF2B5EF4-FFF2-40B4-BE49-F238E27FC236}">
                <a16:creationId xmlns:a16="http://schemas.microsoft.com/office/drawing/2014/main" id="{A9C61E25-D01D-43E3-8CAF-059CEDCA73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C89FA9-B334-4F33-8370-664B34352F54}"/>
              </a:ext>
            </a:extLst>
          </p:cNvPr>
          <p:cNvSpPr>
            <a:spLocks noGrp="1"/>
          </p:cNvSpPr>
          <p:nvPr>
            <p:ph type="sldNum" sz="quarter" idx="12"/>
          </p:nvPr>
        </p:nvSpPr>
        <p:spPr/>
        <p:txBody>
          <a:body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440859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E5878C-3B64-416E-ABE3-8141951D81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BE2031-953F-46A0-932E-0A8EB18A8CD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22D2556-FB39-415B-9157-AB773489564D}"/>
              </a:ext>
            </a:extLst>
          </p:cNvPr>
          <p:cNvSpPr>
            <a:spLocks noGrp="1"/>
          </p:cNvSpPr>
          <p:nvPr>
            <p:ph type="dt" sz="half" idx="10"/>
          </p:nvPr>
        </p:nvSpPr>
        <p:spPr/>
        <p:txBody>
          <a:bodyPr/>
          <a:lstStyle/>
          <a:p>
            <a:fld id="{AF3DFB88-C66D-4D4F-992A-21D8B5C2FC83}" type="datetimeFigureOut">
              <a:rPr lang="zh-CN" altLang="en-US" smtClean="0"/>
              <a:t>2021/5/25</a:t>
            </a:fld>
            <a:endParaRPr lang="zh-CN" altLang="en-US"/>
          </a:p>
        </p:txBody>
      </p:sp>
      <p:sp>
        <p:nvSpPr>
          <p:cNvPr id="5" name="页脚占位符 4">
            <a:extLst>
              <a:ext uri="{FF2B5EF4-FFF2-40B4-BE49-F238E27FC236}">
                <a16:creationId xmlns:a16="http://schemas.microsoft.com/office/drawing/2014/main" id="{E767D6E8-79B3-4453-AD0D-669B9D70EC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616F01-B983-445E-A7A0-36F0D78CB8D2}"/>
              </a:ext>
            </a:extLst>
          </p:cNvPr>
          <p:cNvSpPr>
            <a:spLocks noGrp="1"/>
          </p:cNvSpPr>
          <p:nvPr>
            <p:ph type="sldNum" sz="quarter" idx="12"/>
          </p:nvPr>
        </p:nvSpPr>
        <p:spPr/>
        <p:txBody>
          <a:body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1278947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92CA2-D64D-4A39-A85D-855EC462F92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6785DB-A41F-4C8A-A9B6-E0AB6E99C0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4E28514-F1D1-45C1-880B-D7DBAE397D7F}"/>
              </a:ext>
            </a:extLst>
          </p:cNvPr>
          <p:cNvSpPr>
            <a:spLocks noGrp="1"/>
          </p:cNvSpPr>
          <p:nvPr>
            <p:ph type="dt" sz="half" idx="10"/>
          </p:nvPr>
        </p:nvSpPr>
        <p:spPr/>
        <p:txBody>
          <a:bodyPr/>
          <a:lstStyle/>
          <a:p>
            <a:fld id="{AF3DFB88-C66D-4D4F-992A-21D8B5C2FC83}" type="datetimeFigureOut">
              <a:rPr lang="zh-CN" altLang="en-US" smtClean="0"/>
              <a:t>2021/5/25</a:t>
            </a:fld>
            <a:endParaRPr lang="zh-CN" altLang="en-US"/>
          </a:p>
        </p:txBody>
      </p:sp>
      <p:sp>
        <p:nvSpPr>
          <p:cNvPr id="5" name="页脚占位符 4">
            <a:extLst>
              <a:ext uri="{FF2B5EF4-FFF2-40B4-BE49-F238E27FC236}">
                <a16:creationId xmlns:a16="http://schemas.microsoft.com/office/drawing/2014/main" id="{D6021388-939F-47BF-BB2D-199A576070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4F016F-EE59-4D14-9883-E8D6BCFC78EA}"/>
              </a:ext>
            </a:extLst>
          </p:cNvPr>
          <p:cNvSpPr>
            <a:spLocks noGrp="1"/>
          </p:cNvSpPr>
          <p:nvPr>
            <p:ph type="sldNum" sz="quarter" idx="12"/>
          </p:nvPr>
        </p:nvSpPr>
        <p:spPr/>
        <p:txBody>
          <a:body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2559224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6C92B-E587-42F4-8C10-D76CEC86FF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1BA02C-D5C0-461D-B70E-72A218614F5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47294BB-0CB9-4D12-8007-87468508404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A9AA561-5355-426B-8428-45AE6AD7138F}"/>
              </a:ext>
            </a:extLst>
          </p:cNvPr>
          <p:cNvSpPr>
            <a:spLocks noGrp="1"/>
          </p:cNvSpPr>
          <p:nvPr>
            <p:ph type="dt" sz="half" idx="10"/>
          </p:nvPr>
        </p:nvSpPr>
        <p:spPr/>
        <p:txBody>
          <a:bodyPr/>
          <a:lstStyle/>
          <a:p>
            <a:fld id="{AF3DFB88-C66D-4D4F-992A-21D8B5C2FC83}" type="datetimeFigureOut">
              <a:rPr lang="zh-CN" altLang="en-US" smtClean="0"/>
              <a:t>2021/5/25</a:t>
            </a:fld>
            <a:endParaRPr lang="zh-CN" altLang="en-US"/>
          </a:p>
        </p:txBody>
      </p:sp>
      <p:sp>
        <p:nvSpPr>
          <p:cNvPr id="6" name="页脚占位符 5">
            <a:extLst>
              <a:ext uri="{FF2B5EF4-FFF2-40B4-BE49-F238E27FC236}">
                <a16:creationId xmlns:a16="http://schemas.microsoft.com/office/drawing/2014/main" id="{E2845C3A-A1AB-4B14-9DA0-8888E2F0396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6BD58D-72A5-4480-BDA2-9E1F47DDC49C}"/>
              </a:ext>
            </a:extLst>
          </p:cNvPr>
          <p:cNvSpPr>
            <a:spLocks noGrp="1"/>
          </p:cNvSpPr>
          <p:nvPr>
            <p:ph type="sldNum" sz="quarter" idx="12"/>
          </p:nvPr>
        </p:nvSpPr>
        <p:spPr/>
        <p:txBody>
          <a:body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3937002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CBA7-2AAD-4C64-87B6-19979F1F4C9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5D238A5-139D-4DAA-AA7D-4A2A9F9F90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2501647-68DF-4656-8E74-AA382C7F42B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AA6EF87-0184-4369-B8B2-EFF395979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F5DED30-FDBF-4554-9F43-6269280A6F3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643BB05-0776-423E-A40E-5130513878A4}"/>
              </a:ext>
            </a:extLst>
          </p:cNvPr>
          <p:cNvSpPr>
            <a:spLocks noGrp="1"/>
          </p:cNvSpPr>
          <p:nvPr>
            <p:ph type="dt" sz="half" idx="10"/>
          </p:nvPr>
        </p:nvSpPr>
        <p:spPr/>
        <p:txBody>
          <a:bodyPr/>
          <a:lstStyle/>
          <a:p>
            <a:fld id="{AF3DFB88-C66D-4D4F-992A-21D8B5C2FC83}" type="datetimeFigureOut">
              <a:rPr lang="zh-CN" altLang="en-US" smtClean="0"/>
              <a:t>2021/5/25</a:t>
            </a:fld>
            <a:endParaRPr lang="zh-CN" altLang="en-US"/>
          </a:p>
        </p:txBody>
      </p:sp>
      <p:sp>
        <p:nvSpPr>
          <p:cNvPr id="8" name="页脚占位符 7">
            <a:extLst>
              <a:ext uri="{FF2B5EF4-FFF2-40B4-BE49-F238E27FC236}">
                <a16:creationId xmlns:a16="http://schemas.microsoft.com/office/drawing/2014/main" id="{C6030E92-151B-4FE5-A12A-F35D5977C7B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6EABFD-4E44-4860-A163-A49B436D4342}"/>
              </a:ext>
            </a:extLst>
          </p:cNvPr>
          <p:cNvSpPr>
            <a:spLocks noGrp="1"/>
          </p:cNvSpPr>
          <p:nvPr>
            <p:ph type="sldNum" sz="quarter" idx="12"/>
          </p:nvPr>
        </p:nvSpPr>
        <p:spPr/>
        <p:txBody>
          <a:body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2439270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306A8-67D7-486E-B51E-E06B540D565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E54C3A1-7B22-4999-88D8-B13801BD1EE5}"/>
              </a:ext>
            </a:extLst>
          </p:cNvPr>
          <p:cNvSpPr>
            <a:spLocks noGrp="1"/>
          </p:cNvSpPr>
          <p:nvPr>
            <p:ph type="dt" sz="half" idx="10"/>
          </p:nvPr>
        </p:nvSpPr>
        <p:spPr/>
        <p:txBody>
          <a:bodyPr/>
          <a:lstStyle/>
          <a:p>
            <a:fld id="{AF3DFB88-C66D-4D4F-992A-21D8B5C2FC83}" type="datetimeFigureOut">
              <a:rPr lang="zh-CN" altLang="en-US" smtClean="0"/>
              <a:t>2021/5/25</a:t>
            </a:fld>
            <a:endParaRPr lang="zh-CN" altLang="en-US"/>
          </a:p>
        </p:txBody>
      </p:sp>
      <p:sp>
        <p:nvSpPr>
          <p:cNvPr id="4" name="页脚占位符 3">
            <a:extLst>
              <a:ext uri="{FF2B5EF4-FFF2-40B4-BE49-F238E27FC236}">
                <a16:creationId xmlns:a16="http://schemas.microsoft.com/office/drawing/2014/main" id="{17A1F764-ABD8-41DD-B419-B0F62B6C815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9C38F5A-F429-4070-B42B-30507CB9BDF1}"/>
              </a:ext>
            </a:extLst>
          </p:cNvPr>
          <p:cNvSpPr>
            <a:spLocks noGrp="1"/>
          </p:cNvSpPr>
          <p:nvPr>
            <p:ph type="sldNum" sz="quarter" idx="12"/>
          </p:nvPr>
        </p:nvSpPr>
        <p:spPr/>
        <p:txBody>
          <a:body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393028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03F224C-929F-4121-8E99-8FA81D2A460E}"/>
              </a:ext>
            </a:extLst>
          </p:cNvPr>
          <p:cNvSpPr>
            <a:spLocks noGrp="1"/>
          </p:cNvSpPr>
          <p:nvPr>
            <p:ph type="dt" sz="half" idx="10"/>
          </p:nvPr>
        </p:nvSpPr>
        <p:spPr/>
        <p:txBody>
          <a:bodyPr/>
          <a:lstStyle/>
          <a:p>
            <a:fld id="{AF3DFB88-C66D-4D4F-992A-21D8B5C2FC83}" type="datetimeFigureOut">
              <a:rPr lang="zh-CN" altLang="en-US" smtClean="0"/>
              <a:t>2021/5/25</a:t>
            </a:fld>
            <a:endParaRPr lang="zh-CN" altLang="en-US"/>
          </a:p>
        </p:txBody>
      </p:sp>
      <p:sp>
        <p:nvSpPr>
          <p:cNvPr id="3" name="页脚占位符 2">
            <a:extLst>
              <a:ext uri="{FF2B5EF4-FFF2-40B4-BE49-F238E27FC236}">
                <a16:creationId xmlns:a16="http://schemas.microsoft.com/office/drawing/2014/main" id="{080A5BF1-10B4-4FF9-8411-A858A13758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B1CCF8A-8EF7-4DAB-9D3E-641E835DD922}"/>
              </a:ext>
            </a:extLst>
          </p:cNvPr>
          <p:cNvSpPr>
            <a:spLocks noGrp="1"/>
          </p:cNvSpPr>
          <p:nvPr>
            <p:ph type="sldNum" sz="quarter" idx="12"/>
          </p:nvPr>
        </p:nvSpPr>
        <p:spPr/>
        <p:txBody>
          <a:body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406184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60C1E-BB9F-4F18-8E40-40C9B821EA9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6A5B6BA-D590-4980-90C6-669386FA6B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0DAF7B3-10C7-4D2A-A2A1-C99BA486EE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B076245-D71F-45C0-9ECC-D809699F0641}"/>
              </a:ext>
            </a:extLst>
          </p:cNvPr>
          <p:cNvSpPr>
            <a:spLocks noGrp="1"/>
          </p:cNvSpPr>
          <p:nvPr>
            <p:ph type="dt" sz="half" idx="10"/>
          </p:nvPr>
        </p:nvSpPr>
        <p:spPr/>
        <p:txBody>
          <a:bodyPr/>
          <a:lstStyle/>
          <a:p>
            <a:fld id="{AF3DFB88-C66D-4D4F-992A-21D8B5C2FC83}" type="datetimeFigureOut">
              <a:rPr lang="zh-CN" altLang="en-US" smtClean="0"/>
              <a:t>2021/5/25</a:t>
            </a:fld>
            <a:endParaRPr lang="zh-CN" altLang="en-US"/>
          </a:p>
        </p:txBody>
      </p:sp>
      <p:sp>
        <p:nvSpPr>
          <p:cNvPr id="6" name="页脚占位符 5">
            <a:extLst>
              <a:ext uri="{FF2B5EF4-FFF2-40B4-BE49-F238E27FC236}">
                <a16:creationId xmlns:a16="http://schemas.microsoft.com/office/drawing/2014/main" id="{3AD86EE3-140A-427C-AF15-77EDFAA789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6E0965-8811-4A40-87B7-23542AC1DB1A}"/>
              </a:ext>
            </a:extLst>
          </p:cNvPr>
          <p:cNvSpPr>
            <a:spLocks noGrp="1"/>
          </p:cNvSpPr>
          <p:nvPr>
            <p:ph type="sldNum" sz="quarter" idx="12"/>
          </p:nvPr>
        </p:nvSpPr>
        <p:spPr/>
        <p:txBody>
          <a:body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3504066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A6D44-D9C9-4130-9E22-CDDC511AEE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953626F-D054-4DA1-A316-31C48C983A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14676F9-6E17-45AD-AEF9-A9B82BF45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4C4BFAA-B32F-4443-A885-A20DC5D87C27}"/>
              </a:ext>
            </a:extLst>
          </p:cNvPr>
          <p:cNvSpPr>
            <a:spLocks noGrp="1"/>
          </p:cNvSpPr>
          <p:nvPr>
            <p:ph type="dt" sz="half" idx="10"/>
          </p:nvPr>
        </p:nvSpPr>
        <p:spPr/>
        <p:txBody>
          <a:bodyPr/>
          <a:lstStyle/>
          <a:p>
            <a:fld id="{AF3DFB88-C66D-4D4F-992A-21D8B5C2FC83}" type="datetimeFigureOut">
              <a:rPr lang="zh-CN" altLang="en-US" smtClean="0"/>
              <a:t>2021/5/25</a:t>
            </a:fld>
            <a:endParaRPr lang="zh-CN" altLang="en-US"/>
          </a:p>
        </p:txBody>
      </p:sp>
      <p:sp>
        <p:nvSpPr>
          <p:cNvPr id="6" name="页脚占位符 5">
            <a:extLst>
              <a:ext uri="{FF2B5EF4-FFF2-40B4-BE49-F238E27FC236}">
                <a16:creationId xmlns:a16="http://schemas.microsoft.com/office/drawing/2014/main" id="{FE4975A8-BFD0-4B2C-B53A-E322970AE4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74FF28-4348-48F7-B0FB-233C5AF21518}"/>
              </a:ext>
            </a:extLst>
          </p:cNvPr>
          <p:cNvSpPr>
            <a:spLocks noGrp="1"/>
          </p:cNvSpPr>
          <p:nvPr>
            <p:ph type="sldNum" sz="quarter" idx="12"/>
          </p:nvPr>
        </p:nvSpPr>
        <p:spPr/>
        <p:txBody>
          <a:body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426813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9BBCEC-1D35-4D48-B966-DBEBC3BEEC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3399D66-5A69-4B5E-A8C7-FCF5E1B754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2326487-6177-40A3-891E-4547DD67C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DFB88-C66D-4D4F-992A-21D8B5C2FC83}" type="datetimeFigureOut">
              <a:rPr lang="zh-CN" altLang="en-US" smtClean="0"/>
              <a:t>2021/5/25</a:t>
            </a:fld>
            <a:endParaRPr lang="zh-CN" altLang="en-US"/>
          </a:p>
        </p:txBody>
      </p:sp>
      <p:sp>
        <p:nvSpPr>
          <p:cNvPr id="5" name="页脚占位符 4">
            <a:extLst>
              <a:ext uri="{FF2B5EF4-FFF2-40B4-BE49-F238E27FC236}">
                <a16:creationId xmlns:a16="http://schemas.microsoft.com/office/drawing/2014/main" id="{0DDAAFFF-771D-4CD5-8D81-0032B514F7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C19670A-8C4B-4EFB-BDD0-EAA2E0BF9D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93944-DC62-4081-86B4-76E5FCA2F9B8}" type="slidenum">
              <a:rPr lang="zh-CN" altLang="en-US" smtClean="0"/>
              <a:t>‹#›</a:t>
            </a:fld>
            <a:endParaRPr lang="zh-CN" altLang="en-US"/>
          </a:p>
        </p:txBody>
      </p:sp>
    </p:spTree>
    <p:extLst>
      <p:ext uri="{BB962C8B-B14F-4D97-AF65-F5344CB8AC3E}">
        <p14:creationId xmlns:p14="http://schemas.microsoft.com/office/powerpoint/2010/main" val="3186226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5.png"/><Relationship Id="rId7"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png"/><Relationship Id="rId7"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5.png"/><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42.emf"/></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7.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8.jpeg"/><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3.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4.jpeg"/><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7.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6.jpe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9.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5" name="矩形 4"/>
          <p:cNvSpPr/>
          <p:nvPr/>
        </p:nvSpPr>
        <p:spPr>
          <a:xfrm>
            <a:off x="0" y="0"/>
            <a:ext cx="7952829" cy="6858000"/>
          </a:xfrm>
          <a:custGeom>
            <a:avLst/>
            <a:gdLst>
              <a:gd name="connsiteX0" fmla="*/ 0 w 2844801"/>
              <a:gd name="connsiteY0" fmla="*/ 0 h 5143500"/>
              <a:gd name="connsiteX1" fmla="*/ 2844801 w 2844801"/>
              <a:gd name="connsiteY1" fmla="*/ 0 h 5143500"/>
              <a:gd name="connsiteX2" fmla="*/ 2844801 w 2844801"/>
              <a:gd name="connsiteY2" fmla="*/ 5143500 h 5143500"/>
              <a:gd name="connsiteX3" fmla="*/ 0 w 2844801"/>
              <a:gd name="connsiteY3" fmla="*/ 5143500 h 5143500"/>
              <a:gd name="connsiteX4" fmla="*/ 0 w 2844801"/>
              <a:gd name="connsiteY4" fmla="*/ 0 h 5143500"/>
              <a:gd name="connsiteX0" fmla="*/ 0 w 4724401"/>
              <a:gd name="connsiteY0" fmla="*/ 0 h 5143500"/>
              <a:gd name="connsiteX1" fmla="*/ 2844801 w 4724401"/>
              <a:gd name="connsiteY1" fmla="*/ 0 h 5143500"/>
              <a:gd name="connsiteX2" fmla="*/ 4724401 w 4724401"/>
              <a:gd name="connsiteY2" fmla="*/ 5143500 h 5143500"/>
              <a:gd name="connsiteX3" fmla="*/ 0 w 4724401"/>
              <a:gd name="connsiteY3" fmla="*/ 5143500 h 5143500"/>
              <a:gd name="connsiteX4" fmla="*/ 0 w 4724401"/>
              <a:gd name="connsiteY4" fmla="*/ 0 h 5143500"/>
              <a:gd name="connsiteX0" fmla="*/ 0 w 4724401"/>
              <a:gd name="connsiteY0" fmla="*/ 10160 h 5153660"/>
              <a:gd name="connsiteX1" fmla="*/ 1259841 w 4724401"/>
              <a:gd name="connsiteY1" fmla="*/ 0 h 5153660"/>
              <a:gd name="connsiteX2" fmla="*/ 4724401 w 4724401"/>
              <a:gd name="connsiteY2" fmla="*/ 5153660 h 5153660"/>
              <a:gd name="connsiteX3" fmla="*/ 0 w 4724401"/>
              <a:gd name="connsiteY3" fmla="*/ 5153660 h 5153660"/>
              <a:gd name="connsiteX4" fmla="*/ 0 w 4724401"/>
              <a:gd name="connsiteY4" fmla="*/ 10160 h 5153660"/>
              <a:gd name="connsiteX0" fmla="*/ 0 w 4724401"/>
              <a:gd name="connsiteY0" fmla="*/ 0 h 5143500"/>
              <a:gd name="connsiteX1" fmla="*/ 1605281 w 4724401"/>
              <a:gd name="connsiteY1" fmla="*/ 0 h 5143500"/>
              <a:gd name="connsiteX2" fmla="*/ 4724401 w 4724401"/>
              <a:gd name="connsiteY2" fmla="*/ 5143500 h 5143500"/>
              <a:gd name="connsiteX3" fmla="*/ 0 w 4724401"/>
              <a:gd name="connsiteY3" fmla="*/ 5143500 h 5143500"/>
              <a:gd name="connsiteX4" fmla="*/ 0 w 4724401"/>
              <a:gd name="connsiteY4" fmla="*/ 0 h 5143500"/>
              <a:gd name="connsiteX0" fmla="*/ 0 w 5006192"/>
              <a:gd name="connsiteY0" fmla="*/ 0 h 5143500"/>
              <a:gd name="connsiteX1" fmla="*/ 1605281 w 5006192"/>
              <a:gd name="connsiteY1" fmla="*/ 0 h 5143500"/>
              <a:gd name="connsiteX2" fmla="*/ 5006192 w 5006192"/>
              <a:gd name="connsiteY2" fmla="*/ 5132989 h 5143500"/>
              <a:gd name="connsiteX3" fmla="*/ 0 w 5006192"/>
              <a:gd name="connsiteY3" fmla="*/ 5143500 h 5143500"/>
              <a:gd name="connsiteX4" fmla="*/ 0 w 5006192"/>
              <a:gd name="connsiteY4" fmla="*/ 0 h 5143500"/>
              <a:gd name="connsiteX0" fmla="*/ 0 w 5006192"/>
              <a:gd name="connsiteY0" fmla="*/ 0 h 5143500"/>
              <a:gd name="connsiteX1" fmla="*/ 1605281 w 5006192"/>
              <a:gd name="connsiteY1" fmla="*/ 0 h 5143500"/>
              <a:gd name="connsiteX2" fmla="*/ 5006192 w 5006192"/>
              <a:gd name="connsiteY2" fmla="*/ 5143500 h 5143500"/>
              <a:gd name="connsiteX3" fmla="*/ 0 w 5006192"/>
              <a:gd name="connsiteY3" fmla="*/ 5143500 h 5143500"/>
              <a:gd name="connsiteX4" fmla="*/ 0 w 5006192"/>
              <a:gd name="connsiteY4" fmla="*/ 0 h 5143500"/>
              <a:gd name="connsiteX0" fmla="*/ 0 w 4997386"/>
              <a:gd name="connsiteY0" fmla="*/ 0 h 5143500"/>
              <a:gd name="connsiteX1" fmla="*/ 1605281 w 4997386"/>
              <a:gd name="connsiteY1" fmla="*/ 0 h 5143500"/>
              <a:gd name="connsiteX2" fmla="*/ 4997386 w 4997386"/>
              <a:gd name="connsiteY2" fmla="*/ 5143500 h 5143500"/>
              <a:gd name="connsiteX3" fmla="*/ 0 w 4997386"/>
              <a:gd name="connsiteY3" fmla="*/ 5143500 h 5143500"/>
              <a:gd name="connsiteX4" fmla="*/ 0 w 4997386"/>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386" h="5143500">
                <a:moveTo>
                  <a:pt x="0" y="0"/>
                </a:moveTo>
                <a:lnTo>
                  <a:pt x="1605281" y="0"/>
                </a:lnTo>
                <a:lnTo>
                  <a:pt x="4997386" y="5143500"/>
                </a:lnTo>
                <a:lnTo>
                  <a:pt x="0" y="5143500"/>
                </a:lnTo>
                <a:lnTo>
                  <a:pt x="0" y="0"/>
                </a:lnTo>
                <a:close/>
              </a:path>
            </a:pathLst>
          </a:custGeom>
          <a:solidFill>
            <a:schemeClr val="accent2">
              <a:alpha val="60000"/>
            </a:schemeClr>
          </a:solidFill>
          <a:ln>
            <a:noFill/>
          </a:ln>
          <a:effectLst>
            <a:outerShdw blurRad="50800" dist="50800" dir="54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8" name="图形 5">
            <a:extLst>
              <a:ext uri="{FF2B5EF4-FFF2-40B4-BE49-F238E27FC236}">
                <a16:creationId xmlns:a16="http://schemas.microsoft.com/office/drawing/2014/main" id="{1EB135B1-7C29-4F1A-AB21-C87003576352}"/>
              </a:ext>
            </a:extLst>
          </p:cNvPr>
          <p:cNvPicPr>
            <a:picLocks noChangeAspect="1"/>
          </p:cNvPicPr>
          <p:nvPr/>
        </p:nvPicPr>
        <p:blipFill>
          <a:blip r:embed="rId4"/>
          <a:stretch>
            <a:fillRect/>
          </a:stretch>
        </p:blipFill>
        <p:spPr>
          <a:xfrm>
            <a:off x="1086559" y="351137"/>
            <a:ext cx="4217198" cy="562293"/>
          </a:xfrm>
          <a:prstGeom prst="rect">
            <a:avLst/>
          </a:prstGeom>
        </p:spPr>
      </p:pic>
      <p:sp>
        <p:nvSpPr>
          <p:cNvPr id="9" name="箭头: 五边形 20">
            <a:extLst>
              <a:ext uri="{FF2B5EF4-FFF2-40B4-BE49-F238E27FC236}">
                <a16:creationId xmlns:a16="http://schemas.microsoft.com/office/drawing/2014/main" id="{5131FCE6-FBF9-4D4D-9926-96FF6B9BEA53}"/>
              </a:ext>
            </a:extLst>
          </p:cNvPr>
          <p:cNvSpPr/>
          <p:nvPr/>
        </p:nvSpPr>
        <p:spPr>
          <a:xfrm rot="5400000">
            <a:off x="-51547" y="346230"/>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形 9">
            <a:extLst>
              <a:ext uri="{FF2B5EF4-FFF2-40B4-BE49-F238E27FC236}">
                <a16:creationId xmlns:a16="http://schemas.microsoft.com/office/drawing/2014/main" id="{CD48BD1B-6EF0-4E68-8AAF-3994B9C5FFCF}"/>
              </a:ext>
            </a:extLst>
          </p:cNvPr>
          <p:cNvPicPr>
            <a:picLocks noChangeAspect="1"/>
          </p:cNvPicPr>
          <p:nvPr/>
        </p:nvPicPr>
        <p:blipFill>
          <a:blip r:embed="rId5"/>
          <a:stretch>
            <a:fillRect/>
          </a:stretch>
        </p:blipFill>
        <p:spPr>
          <a:xfrm>
            <a:off x="320749" y="273523"/>
            <a:ext cx="489848" cy="717523"/>
          </a:xfrm>
          <a:prstGeom prst="rect">
            <a:avLst/>
          </a:prstGeom>
        </p:spPr>
      </p:pic>
      <p:sp>
        <p:nvSpPr>
          <p:cNvPr id="17" name="矩形 16"/>
          <p:cNvSpPr/>
          <p:nvPr/>
        </p:nvSpPr>
        <p:spPr>
          <a:xfrm>
            <a:off x="670156" y="2147749"/>
            <a:ext cx="7057616" cy="137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600" b="1" dirty="0">
                <a:solidFill>
                  <a:schemeClr val="bg1"/>
                </a:solidFill>
                <a:cs typeface="+mn-ea"/>
                <a:sym typeface="+mn-lt"/>
              </a:rPr>
              <a:t>DOA Estimation</a:t>
            </a:r>
            <a:endParaRPr lang="zh-CN" altLang="en-US" sz="6600" b="1" dirty="0">
              <a:solidFill>
                <a:schemeClr val="bg1"/>
              </a:solidFill>
              <a:cs typeface="+mn-ea"/>
              <a:sym typeface="+mn-lt"/>
            </a:endParaRPr>
          </a:p>
        </p:txBody>
      </p:sp>
      <p:sp>
        <p:nvSpPr>
          <p:cNvPr id="18" name="文本框 16">
            <a:extLst>
              <a:ext uri="{FF2B5EF4-FFF2-40B4-BE49-F238E27FC236}">
                <a16:creationId xmlns:a16="http://schemas.microsoft.com/office/drawing/2014/main" id="{C920A8D6-9492-42DE-90A9-A3C8D99CB4D5}"/>
              </a:ext>
            </a:extLst>
          </p:cNvPr>
          <p:cNvSpPr txBox="1"/>
          <p:nvPr/>
        </p:nvSpPr>
        <p:spPr>
          <a:xfrm>
            <a:off x="739629" y="3258056"/>
            <a:ext cx="5425381" cy="1815882"/>
          </a:xfrm>
          <a:prstGeom prst="rect">
            <a:avLst/>
          </a:prstGeom>
          <a:noFill/>
        </p:spPr>
        <p:txBody>
          <a:bodyPr wrap="square">
            <a:spAutoFit/>
          </a:bodyPr>
          <a:lstStyle/>
          <a:p>
            <a:pPr lvl="0">
              <a:defRPr/>
            </a:pPr>
            <a:r>
              <a:rPr lang="en-US" altLang="zh-CN" sz="2800" b="1" dirty="0">
                <a:solidFill>
                  <a:schemeClr val="bg1"/>
                </a:solidFill>
                <a:cs typeface="+mn-ea"/>
                <a:sym typeface="+mn-lt"/>
              </a:rPr>
              <a:t>Background</a:t>
            </a:r>
            <a:r>
              <a:rPr lang="zh-CN" altLang="en-US" sz="2800" b="1" dirty="0">
                <a:solidFill>
                  <a:schemeClr val="bg1"/>
                </a:solidFill>
                <a:cs typeface="+mn-ea"/>
                <a:sym typeface="+mn-lt"/>
              </a:rPr>
              <a:t>，</a:t>
            </a:r>
            <a:r>
              <a:rPr lang="en-US" altLang="zh-CN" sz="2800" b="1" dirty="0">
                <a:solidFill>
                  <a:schemeClr val="bg1"/>
                </a:solidFill>
                <a:cs typeface="+mn-ea"/>
                <a:sym typeface="+mn-lt"/>
              </a:rPr>
              <a:t>Algorithms</a:t>
            </a:r>
            <a:r>
              <a:rPr lang="zh-CN" altLang="en-US" sz="2800" b="1" dirty="0">
                <a:solidFill>
                  <a:schemeClr val="bg1"/>
                </a:solidFill>
                <a:cs typeface="+mn-ea"/>
                <a:sym typeface="+mn-lt"/>
              </a:rPr>
              <a:t>，</a:t>
            </a:r>
            <a:r>
              <a:rPr lang="en-US" altLang="zh-CN" sz="2800" b="1" dirty="0">
                <a:solidFill>
                  <a:schemeClr val="bg1"/>
                </a:solidFill>
                <a:cs typeface="+mn-ea"/>
                <a:sym typeface="+mn-lt"/>
              </a:rPr>
              <a:t>Calculation</a:t>
            </a:r>
            <a:r>
              <a:rPr lang="zh-CN" altLang="en-US" sz="2800" b="1" dirty="0">
                <a:solidFill>
                  <a:schemeClr val="bg1"/>
                </a:solidFill>
                <a:cs typeface="+mn-ea"/>
                <a:sym typeface="+mn-lt"/>
              </a:rPr>
              <a:t>，</a:t>
            </a:r>
            <a:r>
              <a:rPr lang="en-US" altLang="zh-CN" sz="2800" b="1" dirty="0">
                <a:solidFill>
                  <a:schemeClr val="bg1"/>
                </a:solidFill>
                <a:cs typeface="+mn-ea"/>
                <a:sym typeface="+mn-lt"/>
              </a:rPr>
              <a:t>Detail</a:t>
            </a:r>
            <a:r>
              <a:rPr lang="zh-CN" altLang="en-US" sz="2800" b="1" dirty="0">
                <a:solidFill>
                  <a:schemeClr val="bg1"/>
                </a:solidFill>
                <a:cs typeface="+mn-ea"/>
                <a:sym typeface="+mn-lt"/>
              </a:rPr>
              <a:t>，</a:t>
            </a:r>
            <a:r>
              <a:rPr lang="en-US" altLang="zh-CN" sz="2800" b="1" dirty="0">
                <a:solidFill>
                  <a:schemeClr val="bg1"/>
                </a:solidFill>
                <a:cs typeface="+mn-ea"/>
                <a:sym typeface="+mn-lt"/>
              </a:rPr>
              <a:t>Conclusion</a:t>
            </a:r>
          </a:p>
          <a:p>
            <a:pPr lvl="0">
              <a:defRPr/>
            </a:pPr>
            <a:endParaRPr lang="en-US" altLang="zh-CN" sz="2800" b="1" dirty="0">
              <a:solidFill>
                <a:schemeClr val="bg1"/>
              </a:solidFill>
              <a:latin typeface="等线" panose="020F0502020204030204"/>
              <a:ea typeface="等线" panose="02010600030101010101" pitchFamily="2" charset="-122"/>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b="1" dirty="0">
                <a:solidFill>
                  <a:schemeClr val="bg1"/>
                </a:solidFill>
                <a:latin typeface="等线" panose="020F0502020204030204"/>
                <a:ea typeface="等线" panose="02010600030101010101" pitchFamily="2" charset="-122"/>
                <a:cs typeface="+mn-ea"/>
                <a:sym typeface="+mn-lt"/>
              </a:rPr>
              <a:t>Wei </a:t>
            </a:r>
            <a:r>
              <a:rPr lang="en-US" altLang="zh-CN" sz="2800" b="1" dirty="0" err="1">
                <a:solidFill>
                  <a:schemeClr val="bg1"/>
                </a:solidFill>
                <a:latin typeface="等线" panose="020F0502020204030204"/>
                <a:ea typeface="等线" panose="02010600030101010101" pitchFamily="2" charset="-122"/>
                <a:cs typeface="+mn-ea"/>
                <a:sym typeface="+mn-lt"/>
              </a:rPr>
              <a:t>Xinyuan</a:t>
            </a:r>
            <a:r>
              <a:rPr lang="zh-CN" altLang="en-US" sz="2800" b="1" dirty="0">
                <a:solidFill>
                  <a:schemeClr val="bg1"/>
                </a:solidFill>
                <a:latin typeface="等线" panose="020F0502020204030204"/>
                <a:ea typeface="等线" panose="02010600030101010101" pitchFamily="2" charset="-122"/>
                <a:cs typeface="+mn-ea"/>
                <a:sym typeface="+mn-lt"/>
              </a:rPr>
              <a:t>，</a:t>
            </a:r>
            <a:r>
              <a:rPr lang="en-US" altLang="zh-CN" sz="2800" b="1" dirty="0">
                <a:solidFill>
                  <a:schemeClr val="bg1"/>
                </a:solidFill>
                <a:latin typeface="等线" panose="020F0502020204030204"/>
                <a:ea typeface="等线" panose="02010600030101010101" pitchFamily="2" charset="-122"/>
                <a:cs typeface="+mn-ea"/>
                <a:sym typeface="+mn-lt"/>
              </a:rPr>
              <a:t>Zhang </a:t>
            </a:r>
            <a:r>
              <a:rPr lang="en-US" altLang="zh-CN" sz="2800" b="1" dirty="0" err="1">
                <a:solidFill>
                  <a:schemeClr val="bg1"/>
                </a:solidFill>
                <a:latin typeface="等线" panose="020F0502020204030204"/>
                <a:ea typeface="等线" panose="02010600030101010101" pitchFamily="2" charset="-122"/>
                <a:cs typeface="+mn-ea"/>
                <a:sym typeface="+mn-lt"/>
              </a:rPr>
              <a:t>Yiyang</a:t>
            </a:r>
            <a:endParaRPr kumimoji="0" lang="en-US" altLang="zh-CN" sz="2800" b="1"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3473487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10</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sp>
        <p:nvSpPr>
          <p:cNvPr id="29" name="文本框 28">
            <a:extLst>
              <a:ext uri="{FF2B5EF4-FFF2-40B4-BE49-F238E27FC236}">
                <a16:creationId xmlns:a16="http://schemas.microsoft.com/office/drawing/2014/main" id="{AFD9AED9-53DD-46DC-98D9-7DEC7519C79F}"/>
              </a:ext>
            </a:extLst>
          </p:cNvPr>
          <p:cNvSpPr txBox="1"/>
          <p:nvPr/>
        </p:nvSpPr>
        <p:spPr>
          <a:xfrm>
            <a:off x="764387" y="1297366"/>
            <a:ext cx="6097464" cy="461665"/>
          </a:xfrm>
          <a:prstGeom prst="rect">
            <a:avLst/>
          </a:prstGeom>
          <a:noFill/>
        </p:spPr>
        <p:txBody>
          <a:bodyPr wrap="square">
            <a:spAutoFit/>
          </a:bodyPr>
          <a:lstStyle/>
          <a:p>
            <a:r>
              <a:rPr lang="en-US" altLang="zh-CN" sz="2400" dirty="0"/>
              <a:t>We focus on the MUSIC algorithms</a:t>
            </a:r>
            <a:endParaRPr lang="zh-CN" altLang="en-US" sz="2400" dirty="0"/>
          </a:p>
        </p:txBody>
      </p:sp>
      <p:sp>
        <p:nvSpPr>
          <p:cNvPr id="30" name="矩形 29">
            <a:extLst>
              <a:ext uri="{FF2B5EF4-FFF2-40B4-BE49-F238E27FC236}">
                <a16:creationId xmlns:a16="http://schemas.microsoft.com/office/drawing/2014/main" id="{AD065B66-B40A-4B6D-BB34-2C7FB5B9605B}"/>
              </a:ext>
            </a:extLst>
          </p:cNvPr>
          <p:cNvSpPr/>
          <p:nvPr/>
        </p:nvSpPr>
        <p:spPr>
          <a:xfrm>
            <a:off x="2834849" y="3556236"/>
            <a:ext cx="1563814" cy="584775"/>
          </a:xfrm>
          <a:prstGeom prst="rect">
            <a:avLst/>
          </a:prstGeom>
        </p:spPr>
        <p:txBody>
          <a:bodyPr wrap="square">
            <a:spAutoFit/>
          </a:bodyPr>
          <a:lstStyle/>
          <a:p>
            <a:r>
              <a:rPr lang="en-US" altLang="zh-CN" sz="3200" b="1" u="sng" dirty="0">
                <a:solidFill>
                  <a:srgbClr val="FF0000"/>
                </a:solidFill>
                <a:effectLst>
                  <a:outerShdw blurRad="38100" dist="38100" dir="2700000" algn="tl">
                    <a:srgbClr val="000000">
                      <a:alpha val="43137"/>
                    </a:srgbClr>
                  </a:outerShdw>
                </a:effectLst>
              </a:rPr>
              <a:t>MUSIC</a:t>
            </a:r>
            <a:endParaRPr lang="en" altLang="zh-CN" sz="3200" b="1" u="sng" dirty="0">
              <a:solidFill>
                <a:srgbClr val="FF0000"/>
              </a:solidFill>
              <a:effectLst>
                <a:outerShdw blurRad="38100" dist="38100" dir="2700000" algn="tl">
                  <a:srgbClr val="000000">
                    <a:alpha val="43137"/>
                  </a:srgbClr>
                </a:outerShdw>
              </a:effectLst>
            </a:endParaRPr>
          </a:p>
        </p:txBody>
      </p:sp>
      <p:sp>
        <p:nvSpPr>
          <p:cNvPr id="31" name="右大括号 30">
            <a:extLst>
              <a:ext uri="{FF2B5EF4-FFF2-40B4-BE49-F238E27FC236}">
                <a16:creationId xmlns:a16="http://schemas.microsoft.com/office/drawing/2014/main" id="{7CE62102-B9D2-46EA-94B5-309E6F2CFB7E}"/>
              </a:ext>
            </a:extLst>
          </p:cNvPr>
          <p:cNvSpPr/>
          <p:nvPr/>
        </p:nvSpPr>
        <p:spPr>
          <a:xfrm flipH="1">
            <a:off x="4492162" y="3152492"/>
            <a:ext cx="290557" cy="1422152"/>
          </a:xfrm>
          <a:prstGeom prst="rightBrace">
            <a:avLst>
              <a:gd name="adj1" fmla="val 72892"/>
              <a:gd name="adj2" fmla="val 50584"/>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2000"/>
          </a:p>
        </p:txBody>
      </p:sp>
      <p:sp>
        <p:nvSpPr>
          <p:cNvPr id="33" name="文本框 32">
            <a:extLst>
              <a:ext uri="{FF2B5EF4-FFF2-40B4-BE49-F238E27FC236}">
                <a16:creationId xmlns:a16="http://schemas.microsoft.com/office/drawing/2014/main" id="{EA845996-3E36-4EF6-8E4F-E017A8AC95E1}"/>
              </a:ext>
            </a:extLst>
          </p:cNvPr>
          <p:cNvSpPr txBox="1"/>
          <p:nvPr/>
        </p:nvSpPr>
        <p:spPr>
          <a:xfrm>
            <a:off x="4987247" y="2993228"/>
            <a:ext cx="2217506" cy="523220"/>
          </a:xfrm>
          <a:prstGeom prst="rect">
            <a:avLst/>
          </a:prstGeom>
          <a:noFill/>
        </p:spPr>
        <p:txBody>
          <a:bodyPr wrap="square">
            <a:spAutoFit/>
          </a:bodyPr>
          <a:lstStyle/>
          <a:p>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Root MUSIC</a:t>
            </a:r>
            <a:endParaRPr lang="zh-CN" altLang="en-US" sz="2000" dirty="0">
              <a:solidFill>
                <a:srgbClr val="FF0000"/>
              </a:solidFill>
            </a:endParaRPr>
          </a:p>
        </p:txBody>
      </p:sp>
      <p:sp>
        <p:nvSpPr>
          <p:cNvPr id="34" name="文本框 33">
            <a:extLst>
              <a:ext uri="{FF2B5EF4-FFF2-40B4-BE49-F238E27FC236}">
                <a16:creationId xmlns:a16="http://schemas.microsoft.com/office/drawing/2014/main" id="{48065752-8318-444C-93F4-E4862ED94013}"/>
              </a:ext>
            </a:extLst>
          </p:cNvPr>
          <p:cNvSpPr txBox="1"/>
          <p:nvPr/>
        </p:nvSpPr>
        <p:spPr>
          <a:xfrm>
            <a:off x="4987247" y="3617791"/>
            <a:ext cx="3806156"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Dec</a:t>
            </a: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oherence M</a:t>
            </a:r>
            <a:r>
              <a:rPr lang="en-US" altLang="zh-CN" sz="2800" b="1" dirty="0">
                <a:solidFill>
                  <a:srgbClr val="FF0000"/>
                </a:solidFill>
                <a:latin typeface="等线" panose="020F0502020204030204"/>
                <a:ea typeface="等线" panose="02010600030101010101" pitchFamily="2" charset="-122"/>
              </a:rPr>
              <a:t>USIC</a:t>
            </a:r>
            <a:endParaRPr lang="zh-CN" altLang="en-US" sz="2000" dirty="0">
              <a:solidFill>
                <a:srgbClr val="FF0000"/>
              </a:solidFill>
            </a:endParaRPr>
          </a:p>
        </p:txBody>
      </p:sp>
      <p:sp>
        <p:nvSpPr>
          <p:cNvPr id="35" name="文本框 34">
            <a:extLst>
              <a:ext uri="{FF2B5EF4-FFF2-40B4-BE49-F238E27FC236}">
                <a16:creationId xmlns:a16="http://schemas.microsoft.com/office/drawing/2014/main" id="{FB832D2D-8006-4198-BCD9-5BC808BB757A}"/>
              </a:ext>
            </a:extLst>
          </p:cNvPr>
          <p:cNvSpPr txBox="1"/>
          <p:nvPr/>
        </p:nvSpPr>
        <p:spPr>
          <a:xfrm>
            <a:off x="4982616" y="4242353"/>
            <a:ext cx="4122113"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Beamspace-Base MUSIC</a:t>
            </a:r>
            <a:endParaRPr lang="zh-CN" altLang="en-US" sz="2000" dirty="0">
              <a:solidFill>
                <a:srgbClr val="FF0000"/>
              </a:solidFill>
            </a:endParaRPr>
          </a:p>
        </p:txBody>
      </p:sp>
      <p:sp>
        <p:nvSpPr>
          <p:cNvPr id="40" name="矩形 39">
            <a:extLst>
              <a:ext uri="{FF2B5EF4-FFF2-40B4-BE49-F238E27FC236}">
                <a16:creationId xmlns:a16="http://schemas.microsoft.com/office/drawing/2014/main" id="{F7EDD669-A941-4A23-A244-3B6639670C3B}"/>
              </a:ext>
            </a:extLst>
          </p:cNvPr>
          <p:cNvSpPr/>
          <p:nvPr/>
        </p:nvSpPr>
        <p:spPr>
          <a:xfrm>
            <a:off x="2834849" y="1920361"/>
            <a:ext cx="2320499" cy="584775"/>
          </a:xfrm>
          <a:prstGeom prst="rect">
            <a:avLst/>
          </a:prstGeom>
        </p:spPr>
        <p:txBody>
          <a:bodyPr wrap="square">
            <a:spAutoFit/>
          </a:bodyPr>
          <a:lstStyle/>
          <a:p>
            <a:r>
              <a:rPr lang="en-US" altLang="zh-CN" sz="3200" b="1" u="sng" dirty="0">
                <a:solidFill>
                  <a:srgbClr val="FF0000"/>
                </a:solidFill>
              </a:rPr>
              <a:t>Subspace</a:t>
            </a:r>
            <a:r>
              <a:rPr lang="en" altLang="zh-CN" sz="3200" b="1" u="sng" dirty="0">
                <a:solidFill>
                  <a:srgbClr val="FF0000"/>
                </a:solidFill>
              </a:rPr>
              <a:t>: </a:t>
            </a:r>
          </a:p>
        </p:txBody>
      </p:sp>
      <p:sp>
        <p:nvSpPr>
          <p:cNvPr id="12"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DOA Algorithms</a:t>
            </a:r>
          </a:p>
        </p:txBody>
      </p:sp>
      <p:pic>
        <p:nvPicPr>
          <p:cNvPr id="13" name="图片 12">
            <a:extLst>
              <a:ext uri="{FF2B5EF4-FFF2-40B4-BE49-F238E27FC236}">
                <a16:creationId xmlns:a16="http://schemas.microsoft.com/office/drawing/2014/main" id="{3B80958B-BD51-4259-8083-433D08D4600E}"/>
              </a:ext>
            </a:extLst>
          </p:cNvPr>
          <p:cNvPicPr>
            <a:picLocks noChangeAspect="1"/>
          </p:cNvPicPr>
          <p:nvPr/>
        </p:nvPicPr>
        <p:blipFill rotWithShape="1">
          <a:blip r:embed="rId2"/>
          <a:srcRect t="89926"/>
          <a:stretch/>
        </p:blipFill>
        <p:spPr>
          <a:xfrm>
            <a:off x="-13252" y="6676373"/>
            <a:ext cx="12192000" cy="199556"/>
          </a:xfrm>
          <a:prstGeom prst="rect">
            <a:avLst/>
          </a:prstGeom>
        </p:spPr>
      </p:pic>
      <p:pic>
        <p:nvPicPr>
          <p:cNvPr id="14" name="图片 13">
            <a:extLst>
              <a:ext uri="{FF2B5EF4-FFF2-40B4-BE49-F238E27FC236}">
                <a16:creationId xmlns:a16="http://schemas.microsoft.com/office/drawing/2014/main" id="{536FA410-CA7B-4155-91AD-C1EFBF723843}"/>
              </a:ext>
            </a:extLst>
          </p:cNvPr>
          <p:cNvPicPr>
            <a:picLocks noChangeAspect="1"/>
          </p:cNvPicPr>
          <p:nvPr/>
        </p:nvPicPr>
        <p:blipFill>
          <a:blip r:embed="rId3"/>
          <a:stretch>
            <a:fillRect/>
          </a:stretch>
        </p:blipFill>
        <p:spPr>
          <a:xfrm>
            <a:off x="9515388" y="485139"/>
            <a:ext cx="2358781" cy="579748"/>
          </a:xfrm>
          <a:prstGeom prst="rect">
            <a:avLst/>
          </a:prstGeom>
        </p:spPr>
      </p:pic>
      <p:pic>
        <p:nvPicPr>
          <p:cNvPr id="15" name="图片 14">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084734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11</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sp>
        <p:nvSpPr>
          <p:cNvPr id="30" name="矩形 29">
            <a:extLst>
              <a:ext uri="{FF2B5EF4-FFF2-40B4-BE49-F238E27FC236}">
                <a16:creationId xmlns:a16="http://schemas.microsoft.com/office/drawing/2014/main" id="{AD065B66-B40A-4B6D-BB34-2C7FB5B9605B}"/>
              </a:ext>
            </a:extLst>
          </p:cNvPr>
          <p:cNvSpPr/>
          <p:nvPr/>
        </p:nvSpPr>
        <p:spPr>
          <a:xfrm>
            <a:off x="972062" y="1462088"/>
            <a:ext cx="1563814" cy="584775"/>
          </a:xfrm>
          <a:prstGeom prst="rect">
            <a:avLst/>
          </a:prstGeom>
        </p:spPr>
        <p:txBody>
          <a:bodyPr wrap="square">
            <a:spAutoFit/>
          </a:bodyPr>
          <a:lstStyle/>
          <a:p>
            <a:r>
              <a:rPr lang="en-US" altLang="zh-CN" sz="3200" b="1" u="sng" dirty="0">
                <a:solidFill>
                  <a:srgbClr val="FF0000"/>
                </a:solidFill>
                <a:effectLst>
                  <a:outerShdw blurRad="38100" dist="38100" dir="2700000" algn="tl">
                    <a:srgbClr val="000000">
                      <a:alpha val="43137"/>
                    </a:srgbClr>
                  </a:outerShdw>
                </a:effectLst>
              </a:rPr>
              <a:t>MUSIC</a:t>
            </a:r>
            <a:endParaRPr lang="en" altLang="zh-CN" sz="3200" b="1" u="sng" dirty="0">
              <a:solidFill>
                <a:srgbClr val="FF0000"/>
              </a:solidFill>
              <a:effectLst>
                <a:outerShdw blurRad="38100" dist="38100" dir="2700000" algn="tl">
                  <a:srgbClr val="000000">
                    <a:alpha val="43137"/>
                  </a:srgbClr>
                </a:outerShdw>
              </a:effectLst>
            </a:endParaRPr>
          </a:p>
        </p:txBody>
      </p:sp>
      <p:pic>
        <p:nvPicPr>
          <p:cNvPr id="4" name="图片 3">
            <a:extLst>
              <a:ext uri="{FF2B5EF4-FFF2-40B4-BE49-F238E27FC236}">
                <a16:creationId xmlns:a16="http://schemas.microsoft.com/office/drawing/2014/main" id="{F798A762-02A5-4861-BA3B-8B0A0D3C12F3}"/>
              </a:ext>
            </a:extLst>
          </p:cNvPr>
          <p:cNvPicPr>
            <a:picLocks noChangeAspect="1"/>
          </p:cNvPicPr>
          <p:nvPr/>
        </p:nvPicPr>
        <p:blipFill>
          <a:blip r:embed="rId2"/>
          <a:stretch>
            <a:fillRect/>
          </a:stretch>
        </p:blipFill>
        <p:spPr>
          <a:xfrm>
            <a:off x="3033496" y="2866512"/>
            <a:ext cx="4302744" cy="1124976"/>
          </a:xfrm>
          <a:prstGeom prst="rect">
            <a:avLst/>
          </a:prstGeom>
        </p:spPr>
      </p:pic>
      <p:pic>
        <p:nvPicPr>
          <p:cNvPr id="8" name="图片 7">
            <a:extLst>
              <a:ext uri="{FF2B5EF4-FFF2-40B4-BE49-F238E27FC236}">
                <a16:creationId xmlns:a16="http://schemas.microsoft.com/office/drawing/2014/main" id="{11D25B43-15CD-4B61-9AB6-1915E1953513}"/>
              </a:ext>
            </a:extLst>
          </p:cNvPr>
          <p:cNvPicPr>
            <a:picLocks noChangeAspect="1"/>
          </p:cNvPicPr>
          <p:nvPr/>
        </p:nvPicPr>
        <p:blipFill>
          <a:blip r:embed="rId3"/>
          <a:stretch>
            <a:fillRect/>
          </a:stretch>
        </p:blipFill>
        <p:spPr>
          <a:xfrm>
            <a:off x="3165705" y="4869838"/>
            <a:ext cx="2563606" cy="1228146"/>
          </a:xfrm>
          <a:prstGeom prst="rect">
            <a:avLst/>
          </a:prstGeom>
        </p:spPr>
      </p:pic>
      <p:grpSp>
        <p:nvGrpSpPr>
          <p:cNvPr id="15" name="组合 14">
            <a:extLst>
              <a:ext uri="{FF2B5EF4-FFF2-40B4-BE49-F238E27FC236}">
                <a16:creationId xmlns:a16="http://schemas.microsoft.com/office/drawing/2014/main" id="{ED8D700D-95D9-4CB1-BB9A-5B836B43F932}"/>
              </a:ext>
            </a:extLst>
          </p:cNvPr>
          <p:cNvGrpSpPr/>
          <p:nvPr/>
        </p:nvGrpSpPr>
        <p:grpSpPr>
          <a:xfrm>
            <a:off x="3033496" y="2009766"/>
            <a:ext cx="5893705" cy="952544"/>
            <a:chOff x="1087010" y="2186404"/>
            <a:chExt cx="5893705" cy="952544"/>
          </a:xfrm>
        </p:grpSpPr>
        <p:pic>
          <p:nvPicPr>
            <p:cNvPr id="10" name="图片 9">
              <a:extLst>
                <a:ext uri="{FF2B5EF4-FFF2-40B4-BE49-F238E27FC236}">
                  <a16:creationId xmlns:a16="http://schemas.microsoft.com/office/drawing/2014/main" id="{22CD8ACC-181F-4FAB-92A9-7C0064178785}"/>
                </a:ext>
              </a:extLst>
            </p:cNvPr>
            <p:cNvPicPr>
              <a:picLocks noChangeAspect="1"/>
            </p:cNvPicPr>
            <p:nvPr/>
          </p:nvPicPr>
          <p:blipFill>
            <a:blip r:embed="rId4"/>
            <a:stretch>
              <a:fillRect/>
            </a:stretch>
          </p:blipFill>
          <p:spPr>
            <a:xfrm>
              <a:off x="1087010" y="2386863"/>
              <a:ext cx="2339099" cy="584775"/>
            </a:xfrm>
            <a:prstGeom prst="rect">
              <a:avLst/>
            </a:prstGeom>
          </p:spPr>
        </p:pic>
        <p:pic>
          <p:nvPicPr>
            <p:cNvPr id="12" name="图片 11">
              <a:extLst>
                <a:ext uri="{FF2B5EF4-FFF2-40B4-BE49-F238E27FC236}">
                  <a16:creationId xmlns:a16="http://schemas.microsoft.com/office/drawing/2014/main" id="{EBE0AAF3-AB43-4A31-8775-635E262C16C2}"/>
                </a:ext>
              </a:extLst>
            </p:cNvPr>
            <p:cNvPicPr>
              <a:picLocks noChangeAspect="1"/>
            </p:cNvPicPr>
            <p:nvPr/>
          </p:nvPicPr>
          <p:blipFill>
            <a:blip r:embed="rId5"/>
            <a:stretch>
              <a:fillRect/>
            </a:stretch>
          </p:blipFill>
          <p:spPr>
            <a:xfrm>
              <a:off x="3796748" y="2186404"/>
              <a:ext cx="3183967" cy="952544"/>
            </a:xfrm>
            <a:prstGeom prst="rect">
              <a:avLst/>
            </a:prstGeom>
          </p:spPr>
        </p:pic>
        <p:pic>
          <p:nvPicPr>
            <p:cNvPr id="14" name="图片 13">
              <a:extLst>
                <a:ext uri="{FF2B5EF4-FFF2-40B4-BE49-F238E27FC236}">
                  <a16:creationId xmlns:a16="http://schemas.microsoft.com/office/drawing/2014/main" id="{E4B14BFC-2B55-4C26-85B9-80F711721A27}"/>
                </a:ext>
              </a:extLst>
            </p:cNvPr>
            <p:cNvPicPr>
              <a:picLocks noChangeAspect="1"/>
            </p:cNvPicPr>
            <p:nvPr/>
          </p:nvPicPr>
          <p:blipFill>
            <a:blip r:embed="rId6"/>
            <a:stretch>
              <a:fillRect/>
            </a:stretch>
          </p:blipFill>
          <p:spPr>
            <a:xfrm>
              <a:off x="3426109" y="2449159"/>
              <a:ext cx="370639" cy="463298"/>
            </a:xfrm>
            <a:prstGeom prst="rect">
              <a:avLst/>
            </a:prstGeom>
          </p:spPr>
        </p:pic>
      </p:grpSp>
      <p:pic>
        <p:nvPicPr>
          <p:cNvPr id="17" name="图片 16">
            <a:extLst>
              <a:ext uri="{FF2B5EF4-FFF2-40B4-BE49-F238E27FC236}">
                <a16:creationId xmlns:a16="http://schemas.microsoft.com/office/drawing/2014/main" id="{132F2188-8279-404B-A711-E7818C7F16D4}"/>
              </a:ext>
            </a:extLst>
          </p:cNvPr>
          <p:cNvPicPr>
            <a:picLocks noChangeAspect="1"/>
          </p:cNvPicPr>
          <p:nvPr/>
        </p:nvPicPr>
        <p:blipFill>
          <a:blip r:embed="rId7"/>
          <a:stretch>
            <a:fillRect/>
          </a:stretch>
        </p:blipFill>
        <p:spPr>
          <a:xfrm>
            <a:off x="3431267" y="4268779"/>
            <a:ext cx="4541332" cy="601059"/>
          </a:xfrm>
          <a:prstGeom prst="rect">
            <a:avLst/>
          </a:prstGeom>
        </p:spPr>
      </p:pic>
      <p:sp>
        <p:nvSpPr>
          <p:cNvPr id="25" name="文本框 24">
            <a:extLst>
              <a:ext uri="{FF2B5EF4-FFF2-40B4-BE49-F238E27FC236}">
                <a16:creationId xmlns:a16="http://schemas.microsoft.com/office/drawing/2014/main" id="{63BE93B7-2FED-4608-A56B-395AA40975D5}"/>
              </a:ext>
            </a:extLst>
          </p:cNvPr>
          <p:cNvSpPr txBox="1"/>
          <p:nvPr/>
        </p:nvSpPr>
        <p:spPr>
          <a:xfrm>
            <a:off x="3240874" y="1578508"/>
            <a:ext cx="7389013" cy="400110"/>
          </a:xfrm>
          <a:prstGeom prst="rect">
            <a:avLst/>
          </a:prstGeom>
          <a:noFill/>
        </p:spPr>
        <p:txBody>
          <a:bodyPr wrap="square">
            <a:spAutoFit/>
          </a:bodyPr>
          <a:lstStyle/>
          <a:p>
            <a:r>
              <a:rPr lang="zh-CN" altLang="en-US" sz="2000" dirty="0"/>
              <a:t>利用了信号子空间和噪音子空间相互正交的性质</a:t>
            </a:r>
          </a:p>
        </p:txBody>
      </p:sp>
      <p:sp>
        <p:nvSpPr>
          <p:cNvPr id="27" name="文本框 26">
            <a:extLst>
              <a:ext uri="{FF2B5EF4-FFF2-40B4-BE49-F238E27FC236}">
                <a16:creationId xmlns:a16="http://schemas.microsoft.com/office/drawing/2014/main" id="{949BC315-A15A-4E82-8194-E38CF77D7FE5}"/>
              </a:ext>
            </a:extLst>
          </p:cNvPr>
          <p:cNvSpPr txBox="1"/>
          <p:nvPr/>
        </p:nvSpPr>
        <p:spPr>
          <a:xfrm>
            <a:off x="382439" y="2046863"/>
            <a:ext cx="3048828" cy="369332"/>
          </a:xfrm>
          <a:prstGeom prst="rect">
            <a:avLst/>
          </a:prstGeom>
          <a:noFill/>
        </p:spPr>
        <p:txBody>
          <a:bodyPr wrap="square">
            <a:spAutoFit/>
          </a:bodyPr>
          <a:lstStyle/>
          <a:p>
            <a:r>
              <a:rPr lang="en-US" altLang="zh-CN" b="0" i="0" dirty="0">
                <a:solidFill>
                  <a:srgbClr val="4D4D4D"/>
                </a:solidFill>
                <a:effectLst/>
                <a:latin typeface="-apple-system"/>
              </a:rPr>
              <a:t>Multiple Signal Classification</a:t>
            </a:r>
            <a:endParaRPr lang="zh-CN" altLang="en-US" dirty="0"/>
          </a:p>
        </p:txBody>
      </p:sp>
      <p:sp>
        <p:nvSpPr>
          <p:cNvPr id="32" name="文本框 31">
            <a:extLst>
              <a:ext uri="{FF2B5EF4-FFF2-40B4-BE49-F238E27FC236}">
                <a16:creationId xmlns:a16="http://schemas.microsoft.com/office/drawing/2014/main" id="{87C3282D-1B82-4F18-AE4A-94FB0B7B57A2}"/>
              </a:ext>
            </a:extLst>
          </p:cNvPr>
          <p:cNvSpPr txBox="1"/>
          <p:nvPr/>
        </p:nvSpPr>
        <p:spPr>
          <a:xfrm>
            <a:off x="837724" y="2387093"/>
            <a:ext cx="1825133" cy="369332"/>
          </a:xfrm>
          <a:prstGeom prst="rect">
            <a:avLst/>
          </a:prstGeom>
          <a:noFill/>
        </p:spPr>
        <p:txBody>
          <a:bodyPr wrap="square">
            <a:spAutoFit/>
          </a:bodyPr>
          <a:lstStyle/>
          <a:p>
            <a:r>
              <a:rPr lang="zh-CN" altLang="en-US" b="0" i="0" dirty="0">
                <a:solidFill>
                  <a:srgbClr val="4D4D4D"/>
                </a:solidFill>
                <a:effectLst/>
                <a:latin typeface="-apple-system"/>
              </a:rPr>
              <a:t>多信号分类算法</a:t>
            </a:r>
            <a:endParaRPr lang="zh-CN" altLang="en-US" dirty="0"/>
          </a:p>
        </p:txBody>
      </p:sp>
      <p:sp>
        <p:nvSpPr>
          <p:cNvPr id="36" name="文本框 35">
            <a:extLst>
              <a:ext uri="{FF2B5EF4-FFF2-40B4-BE49-F238E27FC236}">
                <a16:creationId xmlns:a16="http://schemas.microsoft.com/office/drawing/2014/main" id="{780BFB66-80CB-4290-AA81-FF6B0FB0D6C1}"/>
              </a:ext>
            </a:extLst>
          </p:cNvPr>
          <p:cNvSpPr txBox="1"/>
          <p:nvPr/>
        </p:nvSpPr>
        <p:spPr>
          <a:xfrm>
            <a:off x="161755" y="6097984"/>
            <a:ext cx="4459467" cy="646331"/>
          </a:xfrm>
          <a:prstGeom prst="rect">
            <a:avLst/>
          </a:prstGeom>
          <a:noFill/>
        </p:spPr>
        <p:txBody>
          <a:bodyPr wrap="square">
            <a:spAutoFit/>
          </a:bodyPr>
          <a:lstStyle/>
          <a:p>
            <a:r>
              <a:rPr lang="zh-CN" altLang="en-US" dirty="0"/>
              <a:t>https://blog.csdn.net/qq_36583373/article/details/109333087</a:t>
            </a:r>
          </a:p>
        </p:txBody>
      </p:sp>
      <p:sp>
        <p:nvSpPr>
          <p:cNvPr id="3" name="标题 2"/>
          <p:cNvSpPr>
            <a:spLocks noGrp="1"/>
          </p:cNvSpPr>
          <p:nvPr>
            <p:ph type="title"/>
          </p:nvPr>
        </p:nvSpPr>
        <p:spPr/>
        <p:txBody>
          <a:bodyPr/>
          <a:lstStyle/>
          <a:p>
            <a:endParaRPr lang="zh-CN" altLang="en-US"/>
          </a:p>
        </p:txBody>
      </p:sp>
      <p:sp>
        <p:nvSpPr>
          <p:cNvPr id="18"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9" name="图片 18">
            <a:extLst>
              <a:ext uri="{FF2B5EF4-FFF2-40B4-BE49-F238E27FC236}">
                <a16:creationId xmlns:a16="http://schemas.microsoft.com/office/drawing/2014/main" id="{3B80958B-BD51-4259-8083-433D08D4600E}"/>
              </a:ext>
            </a:extLst>
          </p:cNvPr>
          <p:cNvPicPr>
            <a:picLocks noChangeAspect="1"/>
          </p:cNvPicPr>
          <p:nvPr/>
        </p:nvPicPr>
        <p:blipFill rotWithShape="1">
          <a:blip r:embed="rId8"/>
          <a:srcRect t="89926"/>
          <a:stretch/>
        </p:blipFill>
        <p:spPr>
          <a:xfrm>
            <a:off x="-13252" y="6676373"/>
            <a:ext cx="12192000" cy="199556"/>
          </a:xfrm>
          <a:prstGeom prst="rect">
            <a:avLst/>
          </a:prstGeom>
        </p:spPr>
      </p:pic>
      <p:pic>
        <p:nvPicPr>
          <p:cNvPr id="20" name="图片 19">
            <a:extLst>
              <a:ext uri="{FF2B5EF4-FFF2-40B4-BE49-F238E27FC236}">
                <a16:creationId xmlns:a16="http://schemas.microsoft.com/office/drawing/2014/main" id="{536FA410-CA7B-4155-91AD-C1EFBF723843}"/>
              </a:ext>
            </a:extLst>
          </p:cNvPr>
          <p:cNvPicPr>
            <a:picLocks noChangeAspect="1"/>
          </p:cNvPicPr>
          <p:nvPr/>
        </p:nvPicPr>
        <p:blipFill>
          <a:blip r:embed="rId9"/>
          <a:stretch>
            <a:fillRect/>
          </a:stretch>
        </p:blipFill>
        <p:spPr>
          <a:xfrm>
            <a:off x="9515388" y="485139"/>
            <a:ext cx="2358781" cy="579748"/>
          </a:xfrm>
          <a:prstGeom prst="rect">
            <a:avLst/>
          </a:prstGeom>
        </p:spPr>
      </p:pic>
      <p:pic>
        <p:nvPicPr>
          <p:cNvPr id="21" name="图片 20">
            <a:extLst>
              <a:ext uri="{FF2B5EF4-FFF2-40B4-BE49-F238E27FC236}">
                <a16:creationId xmlns:a16="http://schemas.microsoft.com/office/drawing/2014/main" id="{770405E0-9550-4A17-9425-E8D88562AABF}"/>
              </a:ext>
            </a:extLst>
          </p:cNvPr>
          <p:cNvPicPr>
            <a:picLocks noChangeAspect="1"/>
          </p:cNvPicPr>
          <p:nvPr/>
        </p:nvPicPr>
        <p:blipFill>
          <a:blip r:embed="rId10"/>
          <a:stretch>
            <a:fillRect/>
          </a:stretch>
        </p:blipFill>
        <p:spPr>
          <a:xfrm>
            <a:off x="466570" y="170798"/>
            <a:ext cx="265554" cy="934751"/>
          </a:xfrm>
          <a:prstGeom prst="rect">
            <a:avLst/>
          </a:prstGeom>
        </p:spPr>
      </p:pic>
    </p:spTree>
    <p:extLst>
      <p:ext uri="{BB962C8B-B14F-4D97-AF65-F5344CB8AC3E}">
        <p14:creationId xmlns:p14="http://schemas.microsoft.com/office/powerpoint/2010/main" val="559863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12</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sp>
        <p:nvSpPr>
          <p:cNvPr id="29" name="文本框 28">
            <a:extLst>
              <a:ext uri="{FF2B5EF4-FFF2-40B4-BE49-F238E27FC236}">
                <a16:creationId xmlns:a16="http://schemas.microsoft.com/office/drawing/2014/main" id="{AFD9AED9-53DD-46DC-98D9-7DEC7519C79F}"/>
              </a:ext>
            </a:extLst>
          </p:cNvPr>
          <p:cNvSpPr txBox="1"/>
          <p:nvPr/>
        </p:nvSpPr>
        <p:spPr>
          <a:xfrm>
            <a:off x="764386" y="1297366"/>
            <a:ext cx="7389013" cy="400110"/>
          </a:xfrm>
          <a:prstGeom prst="rect">
            <a:avLst/>
          </a:prstGeom>
          <a:noFill/>
        </p:spPr>
        <p:txBody>
          <a:bodyPr wrap="square">
            <a:spAutoFit/>
          </a:bodyPr>
          <a:lstStyle/>
          <a:p>
            <a:r>
              <a:rPr lang="zh-CN" altLang="en-US" sz="2000" dirty="0"/>
              <a:t>通过改变空间参数也就是</a:t>
            </a:r>
            <a:r>
              <a:rPr lang="en-US" altLang="zh-CN" sz="2000" dirty="0"/>
              <a:t>theta</a:t>
            </a:r>
            <a:r>
              <a:rPr lang="zh-CN" altLang="en-US" sz="2000" dirty="0"/>
              <a:t>，进行谱峰搜索，确定信号方向</a:t>
            </a:r>
          </a:p>
        </p:txBody>
      </p:sp>
      <p:pic>
        <p:nvPicPr>
          <p:cNvPr id="12" name="图片 11">
            <a:extLst>
              <a:ext uri="{FF2B5EF4-FFF2-40B4-BE49-F238E27FC236}">
                <a16:creationId xmlns:a16="http://schemas.microsoft.com/office/drawing/2014/main" id="{566095F7-86B9-49B4-AF27-ABE037DD76F1}"/>
              </a:ext>
            </a:extLst>
          </p:cNvPr>
          <p:cNvPicPr>
            <a:picLocks noChangeAspect="1"/>
          </p:cNvPicPr>
          <p:nvPr/>
        </p:nvPicPr>
        <p:blipFill>
          <a:blip r:embed="rId2"/>
          <a:stretch>
            <a:fillRect/>
          </a:stretch>
        </p:blipFill>
        <p:spPr>
          <a:xfrm>
            <a:off x="2711051" y="1681756"/>
            <a:ext cx="4302744" cy="1124976"/>
          </a:xfrm>
          <a:prstGeom prst="rect">
            <a:avLst/>
          </a:prstGeom>
        </p:spPr>
      </p:pic>
      <p:pic>
        <p:nvPicPr>
          <p:cNvPr id="13" name="图片 12">
            <a:extLst>
              <a:ext uri="{FF2B5EF4-FFF2-40B4-BE49-F238E27FC236}">
                <a16:creationId xmlns:a16="http://schemas.microsoft.com/office/drawing/2014/main" id="{72CAF915-0E0B-43FB-B929-C17BDB93ED42}"/>
              </a:ext>
            </a:extLst>
          </p:cNvPr>
          <p:cNvPicPr>
            <a:picLocks noChangeAspect="1"/>
          </p:cNvPicPr>
          <p:nvPr/>
        </p:nvPicPr>
        <p:blipFill>
          <a:blip r:embed="rId3"/>
          <a:stretch>
            <a:fillRect/>
          </a:stretch>
        </p:blipFill>
        <p:spPr>
          <a:xfrm>
            <a:off x="6931644" y="1630171"/>
            <a:ext cx="2563606" cy="1228146"/>
          </a:xfrm>
          <a:prstGeom prst="rect">
            <a:avLst/>
          </a:prstGeom>
        </p:spPr>
      </p:pic>
      <p:pic>
        <p:nvPicPr>
          <p:cNvPr id="4" name="图片 3">
            <a:extLst>
              <a:ext uri="{FF2B5EF4-FFF2-40B4-BE49-F238E27FC236}">
                <a16:creationId xmlns:a16="http://schemas.microsoft.com/office/drawing/2014/main" id="{6532B340-D439-4C90-A14D-86938496C903}"/>
              </a:ext>
            </a:extLst>
          </p:cNvPr>
          <p:cNvPicPr>
            <a:picLocks noChangeAspect="1"/>
          </p:cNvPicPr>
          <p:nvPr/>
        </p:nvPicPr>
        <p:blipFill>
          <a:blip r:embed="rId4"/>
          <a:stretch>
            <a:fillRect/>
          </a:stretch>
        </p:blipFill>
        <p:spPr>
          <a:xfrm>
            <a:off x="3261077" y="2759982"/>
            <a:ext cx="5956914" cy="3544783"/>
          </a:xfrm>
          <a:prstGeom prst="rect">
            <a:avLst/>
          </a:prstGeom>
        </p:spPr>
      </p:pic>
      <p:sp>
        <p:nvSpPr>
          <p:cNvPr id="16" name="文本框 15">
            <a:extLst>
              <a:ext uri="{FF2B5EF4-FFF2-40B4-BE49-F238E27FC236}">
                <a16:creationId xmlns:a16="http://schemas.microsoft.com/office/drawing/2014/main" id="{9FBA5BDA-3F67-470F-8135-B597BFE170C5}"/>
              </a:ext>
            </a:extLst>
          </p:cNvPr>
          <p:cNvSpPr txBox="1"/>
          <p:nvPr/>
        </p:nvSpPr>
        <p:spPr>
          <a:xfrm>
            <a:off x="161755" y="6097984"/>
            <a:ext cx="4459467" cy="646331"/>
          </a:xfrm>
          <a:prstGeom prst="rect">
            <a:avLst/>
          </a:prstGeom>
          <a:noFill/>
        </p:spPr>
        <p:txBody>
          <a:bodyPr wrap="square">
            <a:spAutoFit/>
          </a:bodyPr>
          <a:lstStyle/>
          <a:p>
            <a:r>
              <a:rPr lang="zh-CN" altLang="en-US" dirty="0"/>
              <a:t>https://blog.csdn.net/qq_36583373/article/details/109333087</a:t>
            </a:r>
          </a:p>
        </p:txBody>
      </p:sp>
      <p:sp>
        <p:nvSpPr>
          <p:cNvPr id="3" name="标题 2"/>
          <p:cNvSpPr>
            <a:spLocks noGrp="1"/>
          </p:cNvSpPr>
          <p:nvPr>
            <p:ph type="title"/>
          </p:nvPr>
        </p:nvSpPr>
        <p:spPr/>
        <p:txBody>
          <a:bodyPr/>
          <a:lstStyle/>
          <a:p>
            <a:endParaRPr lang="zh-CN" altLang="en-US"/>
          </a:p>
        </p:txBody>
      </p:sp>
      <p:sp>
        <p:nvSpPr>
          <p:cNvPr id="11"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4" name="图片 13">
            <a:extLst>
              <a:ext uri="{FF2B5EF4-FFF2-40B4-BE49-F238E27FC236}">
                <a16:creationId xmlns:a16="http://schemas.microsoft.com/office/drawing/2014/main" id="{3B80958B-BD51-4259-8083-433D08D4600E}"/>
              </a:ext>
            </a:extLst>
          </p:cNvPr>
          <p:cNvPicPr>
            <a:picLocks noChangeAspect="1"/>
          </p:cNvPicPr>
          <p:nvPr/>
        </p:nvPicPr>
        <p:blipFill rotWithShape="1">
          <a:blip r:embed="rId5"/>
          <a:srcRect t="89926"/>
          <a:stretch/>
        </p:blipFill>
        <p:spPr>
          <a:xfrm>
            <a:off x="-13252" y="6676373"/>
            <a:ext cx="12192000" cy="199556"/>
          </a:xfrm>
          <a:prstGeom prst="rect">
            <a:avLst/>
          </a:prstGeom>
        </p:spPr>
      </p:pic>
      <p:pic>
        <p:nvPicPr>
          <p:cNvPr id="15" name="图片 14">
            <a:extLst>
              <a:ext uri="{FF2B5EF4-FFF2-40B4-BE49-F238E27FC236}">
                <a16:creationId xmlns:a16="http://schemas.microsoft.com/office/drawing/2014/main" id="{536FA410-CA7B-4155-91AD-C1EFBF723843}"/>
              </a:ext>
            </a:extLst>
          </p:cNvPr>
          <p:cNvPicPr>
            <a:picLocks noChangeAspect="1"/>
          </p:cNvPicPr>
          <p:nvPr/>
        </p:nvPicPr>
        <p:blipFill>
          <a:blip r:embed="rId6"/>
          <a:stretch>
            <a:fillRect/>
          </a:stretch>
        </p:blipFill>
        <p:spPr>
          <a:xfrm>
            <a:off x="9515388" y="485139"/>
            <a:ext cx="2358781" cy="579748"/>
          </a:xfrm>
          <a:prstGeom prst="rect">
            <a:avLst/>
          </a:prstGeom>
        </p:spPr>
      </p:pic>
      <p:pic>
        <p:nvPicPr>
          <p:cNvPr id="17" name="图片 16">
            <a:extLst>
              <a:ext uri="{FF2B5EF4-FFF2-40B4-BE49-F238E27FC236}">
                <a16:creationId xmlns:a16="http://schemas.microsoft.com/office/drawing/2014/main" id="{770405E0-9550-4A17-9425-E8D88562AABF}"/>
              </a:ext>
            </a:extLst>
          </p:cNvPr>
          <p:cNvPicPr>
            <a:picLocks noChangeAspect="1"/>
          </p:cNvPicPr>
          <p:nvPr/>
        </p:nvPicPr>
        <p:blipFill>
          <a:blip r:embed="rId7"/>
          <a:stretch>
            <a:fillRect/>
          </a:stretch>
        </p:blipFill>
        <p:spPr>
          <a:xfrm>
            <a:off x="466570" y="170798"/>
            <a:ext cx="265554" cy="934751"/>
          </a:xfrm>
          <a:prstGeom prst="rect">
            <a:avLst/>
          </a:prstGeom>
        </p:spPr>
      </p:pic>
    </p:spTree>
    <p:extLst>
      <p:ext uri="{BB962C8B-B14F-4D97-AF65-F5344CB8AC3E}">
        <p14:creationId xmlns:p14="http://schemas.microsoft.com/office/powerpoint/2010/main" val="3829683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13</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sp>
        <p:nvSpPr>
          <p:cNvPr id="29" name="文本框 28">
            <a:extLst>
              <a:ext uri="{FF2B5EF4-FFF2-40B4-BE49-F238E27FC236}">
                <a16:creationId xmlns:a16="http://schemas.microsoft.com/office/drawing/2014/main" id="{AFD9AED9-53DD-46DC-98D9-7DEC7519C79F}"/>
              </a:ext>
            </a:extLst>
          </p:cNvPr>
          <p:cNvSpPr txBox="1"/>
          <p:nvPr/>
        </p:nvSpPr>
        <p:spPr>
          <a:xfrm>
            <a:off x="3833700" y="1797236"/>
            <a:ext cx="6097464" cy="400110"/>
          </a:xfrm>
          <a:prstGeom prst="rect">
            <a:avLst/>
          </a:prstGeom>
          <a:noFill/>
        </p:spPr>
        <p:txBody>
          <a:bodyPr wrap="square">
            <a:spAutoFit/>
          </a:bodyPr>
          <a:lstStyle/>
          <a:p>
            <a:r>
              <a:rPr lang="zh-CN" altLang="en-US" sz="2000" dirty="0"/>
              <a:t>这里的</a:t>
            </a:r>
            <a:r>
              <a:rPr lang="en-US" altLang="zh-CN" sz="2000" dirty="0"/>
              <a:t>z</a:t>
            </a:r>
            <a:r>
              <a:rPr lang="zh-CN" altLang="en-US" sz="2000" dirty="0"/>
              <a:t>就是前面的信号空间特征值对应的特征向量</a:t>
            </a:r>
          </a:p>
        </p:txBody>
      </p:sp>
      <p:sp>
        <p:nvSpPr>
          <p:cNvPr id="33" name="文本框 32">
            <a:extLst>
              <a:ext uri="{FF2B5EF4-FFF2-40B4-BE49-F238E27FC236}">
                <a16:creationId xmlns:a16="http://schemas.microsoft.com/office/drawing/2014/main" id="{EA845996-3E36-4EF6-8E4F-E017A8AC95E1}"/>
              </a:ext>
            </a:extLst>
          </p:cNvPr>
          <p:cNvSpPr txBox="1"/>
          <p:nvPr/>
        </p:nvSpPr>
        <p:spPr>
          <a:xfrm>
            <a:off x="988593" y="2029133"/>
            <a:ext cx="2217506" cy="523220"/>
          </a:xfrm>
          <a:prstGeom prst="rect">
            <a:avLst/>
          </a:prstGeom>
          <a:noFill/>
        </p:spPr>
        <p:txBody>
          <a:bodyPr wrap="square">
            <a:spAutoFit/>
          </a:bodyPr>
          <a:lstStyle/>
          <a:p>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Root MUSIC</a:t>
            </a:r>
            <a:endParaRPr lang="zh-CN" altLang="en-US" sz="2000" dirty="0">
              <a:solidFill>
                <a:srgbClr val="FF0000"/>
              </a:solidFill>
            </a:endParaRPr>
          </a:p>
        </p:txBody>
      </p:sp>
      <p:pic>
        <p:nvPicPr>
          <p:cNvPr id="5" name="图片 4">
            <a:extLst>
              <a:ext uri="{FF2B5EF4-FFF2-40B4-BE49-F238E27FC236}">
                <a16:creationId xmlns:a16="http://schemas.microsoft.com/office/drawing/2014/main" id="{8571D9B9-5A8F-4D4B-9CE1-4C1FEDF1A643}"/>
              </a:ext>
            </a:extLst>
          </p:cNvPr>
          <p:cNvPicPr>
            <a:picLocks noChangeAspect="1"/>
          </p:cNvPicPr>
          <p:nvPr/>
        </p:nvPicPr>
        <p:blipFill>
          <a:blip r:embed="rId2"/>
          <a:stretch>
            <a:fillRect/>
          </a:stretch>
        </p:blipFill>
        <p:spPr>
          <a:xfrm>
            <a:off x="4244327" y="2973783"/>
            <a:ext cx="4220274" cy="753156"/>
          </a:xfrm>
          <a:prstGeom prst="rect">
            <a:avLst/>
          </a:prstGeom>
        </p:spPr>
      </p:pic>
      <p:pic>
        <p:nvPicPr>
          <p:cNvPr id="9" name="图片 8">
            <a:extLst>
              <a:ext uri="{FF2B5EF4-FFF2-40B4-BE49-F238E27FC236}">
                <a16:creationId xmlns:a16="http://schemas.microsoft.com/office/drawing/2014/main" id="{597000B9-92D1-4BE1-9AE0-26E393A42F86}"/>
              </a:ext>
            </a:extLst>
          </p:cNvPr>
          <p:cNvPicPr>
            <a:picLocks noChangeAspect="1"/>
          </p:cNvPicPr>
          <p:nvPr/>
        </p:nvPicPr>
        <p:blipFill>
          <a:blip r:embed="rId3"/>
          <a:stretch>
            <a:fillRect/>
          </a:stretch>
        </p:blipFill>
        <p:spPr>
          <a:xfrm>
            <a:off x="3724215" y="5463482"/>
            <a:ext cx="5697854" cy="817223"/>
          </a:xfrm>
          <a:prstGeom prst="rect">
            <a:avLst/>
          </a:prstGeom>
        </p:spPr>
      </p:pic>
      <p:pic>
        <p:nvPicPr>
          <p:cNvPr id="11" name="图片 10">
            <a:extLst>
              <a:ext uri="{FF2B5EF4-FFF2-40B4-BE49-F238E27FC236}">
                <a16:creationId xmlns:a16="http://schemas.microsoft.com/office/drawing/2014/main" id="{D62A9C2D-8D0C-4172-9360-8A3061D3424B}"/>
              </a:ext>
            </a:extLst>
          </p:cNvPr>
          <p:cNvPicPr>
            <a:picLocks noChangeAspect="1"/>
          </p:cNvPicPr>
          <p:nvPr/>
        </p:nvPicPr>
        <p:blipFill>
          <a:blip r:embed="rId4"/>
          <a:stretch>
            <a:fillRect/>
          </a:stretch>
        </p:blipFill>
        <p:spPr>
          <a:xfrm>
            <a:off x="4038600" y="4281711"/>
            <a:ext cx="4609504" cy="622906"/>
          </a:xfrm>
          <a:prstGeom prst="rect">
            <a:avLst/>
          </a:prstGeom>
        </p:spPr>
      </p:pic>
      <p:pic>
        <p:nvPicPr>
          <p:cNvPr id="14" name="图片 13">
            <a:extLst>
              <a:ext uri="{FF2B5EF4-FFF2-40B4-BE49-F238E27FC236}">
                <a16:creationId xmlns:a16="http://schemas.microsoft.com/office/drawing/2014/main" id="{2BBF5F88-0927-462A-9194-DAECDC43E2CC}"/>
              </a:ext>
            </a:extLst>
          </p:cNvPr>
          <p:cNvPicPr>
            <a:picLocks noChangeAspect="1"/>
          </p:cNvPicPr>
          <p:nvPr/>
        </p:nvPicPr>
        <p:blipFill>
          <a:blip r:embed="rId5"/>
          <a:stretch>
            <a:fillRect/>
          </a:stretch>
        </p:blipFill>
        <p:spPr>
          <a:xfrm>
            <a:off x="4098329" y="2321060"/>
            <a:ext cx="4512271" cy="622906"/>
          </a:xfrm>
          <a:prstGeom prst="rect">
            <a:avLst/>
          </a:prstGeom>
        </p:spPr>
      </p:pic>
      <p:pic>
        <p:nvPicPr>
          <p:cNvPr id="23" name="图片 22">
            <a:extLst>
              <a:ext uri="{FF2B5EF4-FFF2-40B4-BE49-F238E27FC236}">
                <a16:creationId xmlns:a16="http://schemas.microsoft.com/office/drawing/2014/main" id="{A421E75E-D6F1-44AF-B4ED-67C9489A931B}"/>
              </a:ext>
            </a:extLst>
          </p:cNvPr>
          <p:cNvPicPr>
            <a:picLocks noChangeAspect="1"/>
          </p:cNvPicPr>
          <p:nvPr/>
        </p:nvPicPr>
        <p:blipFill>
          <a:blip r:embed="rId6"/>
          <a:stretch>
            <a:fillRect/>
          </a:stretch>
        </p:blipFill>
        <p:spPr>
          <a:xfrm>
            <a:off x="313176" y="2983082"/>
            <a:ext cx="3411039" cy="891835"/>
          </a:xfrm>
          <a:prstGeom prst="rect">
            <a:avLst/>
          </a:prstGeom>
        </p:spPr>
      </p:pic>
      <p:sp>
        <p:nvSpPr>
          <p:cNvPr id="24" name="文本框 23">
            <a:extLst>
              <a:ext uri="{FF2B5EF4-FFF2-40B4-BE49-F238E27FC236}">
                <a16:creationId xmlns:a16="http://schemas.microsoft.com/office/drawing/2014/main" id="{25950B3B-C05B-4A64-9F6D-11F682DA8D8B}"/>
              </a:ext>
            </a:extLst>
          </p:cNvPr>
          <p:cNvSpPr txBox="1"/>
          <p:nvPr/>
        </p:nvSpPr>
        <p:spPr>
          <a:xfrm>
            <a:off x="3724215" y="3757558"/>
            <a:ext cx="6097464" cy="400110"/>
          </a:xfrm>
          <a:prstGeom prst="rect">
            <a:avLst/>
          </a:prstGeom>
          <a:noFill/>
        </p:spPr>
        <p:txBody>
          <a:bodyPr wrap="square">
            <a:spAutoFit/>
          </a:bodyPr>
          <a:lstStyle/>
          <a:p>
            <a:r>
              <a:rPr lang="zh-CN" altLang="en-US" sz="2000" dirty="0"/>
              <a:t>为了降低计算复杂度，省去共轭</a:t>
            </a:r>
            <a:r>
              <a:rPr lang="en-US" altLang="zh-CN" sz="2000" dirty="0"/>
              <a:t>z</a:t>
            </a:r>
            <a:r>
              <a:rPr lang="zh-CN" altLang="en-US" sz="2000" dirty="0"/>
              <a:t>项，将式子改写成</a:t>
            </a:r>
          </a:p>
        </p:txBody>
      </p:sp>
      <p:sp>
        <p:nvSpPr>
          <p:cNvPr id="25" name="文本框 24">
            <a:extLst>
              <a:ext uri="{FF2B5EF4-FFF2-40B4-BE49-F238E27FC236}">
                <a16:creationId xmlns:a16="http://schemas.microsoft.com/office/drawing/2014/main" id="{47C6E821-0B39-4C92-81E8-9824DBEBAB6D}"/>
              </a:ext>
            </a:extLst>
          </p:cNvPr>
          <p:cNvSpPr txBox="1"/>
          <p:nvPr/>
        </p:nvSpPr>
        <p:spPr>
          <a:xfrm>
            <a:off x="3884736" y="4987727"/>
            <a:ext cx="6097464" cy="400110"/>
          </a:xfrm>
          <a:prstGeom prst="rect">
            <a:avLst/>
          </a:prstGeom>
          <a:noFill/>
        </p:spPr>
        <p:txBody>
          <a:bodyPr wrap="square">
            <a:spAutoFit/>
          </a:bodyPr>
          <a:lstStyle/>
          <a:p>
            <a:r>
              <a:rPr lang="zh-CN" altLang="en-US" sz="2000" dirty="0"/>
              <a:t>直接求根，从而计算出</a:t>
            </a:r>
            <a:r>
              <a:rPr lang="en-US" altLang="zh-CN" sz="2000" dirty="0"/>
              <a:t>theta</a:t>
            </a:r>
            <a:r>
              <a:rPr lang="zh-CN" altLang="en-US" sz="2000" dirty="0"/>
              <a:t>值</a:t>
            </a:r>
          </a:p>
        </p:txBody>
      </p:sp>
      <p:sp>
        <p:nvSpPr>
          <p:cNvPr id="28" name="文本框 27">
            <a:extLst>
              <a:ext uri="{FF2B5EF4-FFF2-40B4-BE49-F238E27FC236}">
                <a16:creationId xmlns:a16="http://schemas.microsoft.com/office/drawing/2014/main" id="{4C5A76AE-1EDA-450A-990B-BA61D1E72CE8}"/>
              </a:ext>
            </a:extLst>
          </p:cNvPr>
          <p:cNvSpPr txBox="1"/>
          <p:nvPr/>
        </p:nvSpPr>
        <p:spPr>
          <a:xfrm>
            <a:off x="313176" y="6170387"/>
            <a:ext cx="4305253" cy="646331"/>
          </a:xfrm>
          <a:prstGeom prst="rect">
            <a:avLst/>
          </a:prstGeom>
          <a:noFill/>
        </p:spPr>
        <p:txBody>
          <a:bodyPr wrap="square">
            <a:spAutoFit/>
          </a:bodyPr>
          <a:lstStyle/>
          <a:p>
            <a:r>
              <a:rPr lang="zh-CN" altLang="en-US" dirty="0"/>
              <a:t>https://blog.csdn.net/weixin_38452468/article/details/73274627</a:t>
            </a:r>
          </a:p>
        </p:txBody>
      </p:sp>
      <p:sp>
        <p:nvSpPr>
          <p:cNvPr id="3" name="标题 2"/>
          <p:cNvSpPr>
            <a:spLocks noGrp="1"/>
          </p:cNvSpPr>
          <p:nvPr>
            <p:ph type="title"/>
          </p:nvPr>
        </p:nvSpPr>
        <p:spPr/>
        <p:txBody>
          <a:bodyPr/>
          <a:lstStyle/>
          <a:p>
            <a:endParaRPr lang="zh-CN" altLang="en-US"/>
          </a:p>
        </p:txBody>
      </p:sp>
      <p:sp>
        <p:nvSpPr>
          <p:cNvPr id="16"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7" name="图片 16">
            <a:extLst>
              <a:ext uri="{FF2B5EF4-FFF2-40B4-BE49-F238E27FC236}">
                <a16:creationId xmlns:a16="http://schemas.microsoft.com/office/drawing/2014/main" id="{3B80958B-BD51-4259-8083-433D08D4600E}"/>
              </a:ext>
            </a:extLst>
          </p:cNvPr>
          <p:cNvPicPr>
            <a:picLocks noChangeAspect="1"/>
          </p:cNvPicPr>
          <p:nvPr/>
        </p:nvPicPr>
        <p:blipFill rotWithShape="1">
          <a:blip r:embed="rId7"/>
          <a:srcRect t="89926"/>
          <a:stretch/>
        </p:blipFill>
        <p:spPr>
          <a:xfrm>
            <a:off x="-13252" y="6676373"/>
            <a:ext cx="12192000" cy="199556"/>
          </a:xfrm>
          <a:prstGeom prst="rect">
            <a:avLst/>
          </a:prstGeom>
        </p:spPr>
      </p:pic>
      <p:pic>
        <p:nvPicPr>
          <p:cNvPr id="18" name="图片 17">
            <a:extLst>
              <a:ext uri="{FF2B5EF4-FFF2-40B4-BE49-F238E27FC236}">
                <a16:creationId xmlns:a16="http://schemas.microsoft.com/office/drawing/2014/main" id="{536FA410-CA7B-4155-91AD-C1EFBF723843}"/>
              </a:ext>
            </a:extLst>
          </p:cNvPr>
          <p:cNvPicPr>
            <a:picLocks noChangeAspect="1"/>
          </p:cNvPicPr>
          <p:nvPr/>
        </p:nvPicPr>
        <p:blipFill>
          <a:blip r:embed="rId8"/>
          <a:stretch>
            <a:fillRect/>
          </a:stretch>
        </p:blipFill>
        <p:spPr>
          <a:xfrm>
            <a:off x="9515388" y="485139"/>
            <a:ext cx="2358781" cy="579748"/>
          </a:xfrm>
          <a:prstGeom prst="rect">
            <a:avLst/>
          </a:prstGeom>
        </p:spPr>
      </p:pic>
      <p:pic>
        <p:nvPicPr>
          <p:cNvPr id="19" name="图片 18">
            <a:extLst>
              <a:ext uri="{FF2B5EF4-FFF2-40B4-BE49-F238E27FC236}">
                <a16:creationId xmlns:a16="http://schemas.microsoft.com/office/drawing/2014/main" id="{770405E0-9550-4A17-9425-E8D88562AABF}"/>
              </a:ext>
            </a:extLst>
          </p:cNvPr>
          <p:cNvPicPr>
            <a:picLocks noChangeAspect="1"/>
          </p:cNvPicPr>
          <p:nvPr/>
        </p:nvPicPr>
        <p:blipFill>
          <a:blip r:embed="rId9"/>
          <a:stretch>
            <a:fillRect/>
          </a:stretch>
        </p:blipFill>
        <p:spPr>
          <a:xfrm>
            <a:off x="466570" y="170798"/>
            <a:ext cx="265554" cy="934751"/>
          </a:xfrm>
          <a:prstGeom prst="rect">
            <a:avLst/>
          </a:prstGeom>
        </p:spPr>
      </p:pic>
    </p:spTree>
    <p:extLst>
      <p:ext uri="{BB962C8B-B14F-4D97-AF65-F5344CB8AC3E}">
        <p14:creationId xmlns:p14="http://schemas.microsoft.com/office/powerpoint/2010/main" val="3816864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14</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sp>
        <p:nvSpPr>
          <p:cNvPr id="29" name="文本框 28">
            <a:extLst>
              <a:ext uri="{FF2B5EF4-FFF2-40B4-BE49-F238E27FC236}">
                <a16:creationId xmlns:a16="http://schemas.microsoft.com/office/drawing/2014/main" id="{AFD9AED9-53DD-46DC-98D9-7DEC7519C79F}"/>
              </a:ext>
            </a:extLst>
          </p:cNvPr>
          <p:cNvSpPr txBox="1"/>
          <p:nvPr/>
        </p:nvSpPr>
        <p:spPr>
          <a:xfrm>
            <a:off x="764387" y="1297366"/>
            <a:ext cx="6097464" cy="400110"/>
          </a:xfrm>
          <a:prstGeom prst="rect">
            <a:avLst/>
          </a:prstGeom>
          <a:noFill/>
        </p:spPr>
        <p:txBody>
          <a:bodyPr wrap="square">
            <a:spAutoFit/>
          </a:bodyPr>
          <a:lstStyle/>
          <a:p>
            <a:r>
              <a:rPr lang="en-US" altLang="zh-CN" sz="2000" dirty="0"/>
              <a:t>We focus on the MUSIC algorithms</a:t>
            </a:r>
            <a:endParaRPr lang="zh-CN" altLang="en-US" sz="2000" dirty="0"/>
          </a:p>
        </p:txBody>
      </p:sp>
      <p:sp>
        <p:nvSpPr>
          <p:cNvPr id="34" name="文本框 33">
            <a:extLst>
              <a:ext uri="{FF2B5EF4-FFF2-40B4-BE49-F238E27FC236}">
                <a16:creationId xmlns:a16="http://schemas.microsoft.com/office/drawing/2014/main" id="{48065752-8318-444C-93F4-E4862ED94013}"/>
              </a:ext>
            </a:extLst>
          </p:cNvPr>
          <p:cNvSpPr txBox="1"/>
          <p:nvPr/>
        </p:nvSpPr>
        <p:spPr>
          <a:xfrm>
            <a:off x="888434" y="2171835"/>
            <a:ext cx="3806156"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Dec</a:t>
            </a: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oherence M</a:t>
            </a:r>
            <a:r>
              <a:rPr lang="en-US" altLang="zh-CN" sz="2800" b="1" dirty="0">
                <a:solidFill>
                  <a:srgbClr val="FF0000"/>
                </a:solidFill>
                <a:latin typeface="等线" panose="020F0502020204030204"/>
                <a:ea typeface="等线" panose="02010600030101010101" pitchFamily="2" charset="-122"/>
              </a:rPr>
              <a:t>USIC</a:t>
            </a:r>
            <a:endParaRPr lang="zh-CN" altLang="en-US" sz="2000" dirty="0">
              <a:solidFill>
                <a:srgbClr val="FF0000"/>
              </a:solidFill>
            </a:endParaRPr>
          </a:p>
        </p:txBody>
      </p:sp>
      <p:sp>
        <p:nvSpPr>
          <p:cNvPr id="12" name="文本框 11">
            <a:extLst>
              <a:ext uri="{FF2B5EF4-FFF2-40B4-BE49-F238E27FC236}">
                <a16:creationId xmlns:a16="http://schemas.microsoft.com/office/drawing/2014/main" id="{8A3F4736-5D1C-45DE-9C25-6291E3520C18}"/>
              </a:ext>
            </a:extLst>
          </p:cNvPr>
          <p:cNvSpPr txBox="1"/>
          <p:nvPr/>
        </p:nvSpPr>
        <p:spPr>
          <a:xfrm>
            <a:off x="1224486" y="2846770"/>
            <a:ext cx="2814114" cy="400110"/>
          </a:xfrm>
          <a:prstGeom prst="rect">
            <a:avLst/>
          </a:prstGeom>
          <a:noFill/>
        </p:spPr>
        <p:txBody>
          <a:bodyPr wrap="square">
            <a:spAutoFit/>
          </a:bodyPr>
          <a:lstStyle/>
          <a:p>
            <a:r>
              <a:rPr lang="zh-CN" altLang="en-US" sz="2000" dirty="0"/>
              <a:t>解相干的</a:t>
            </a:r>
            <a:r>
              <a:rPr lang="en-US" altLang="zh-CN" sz="2000" dirty="0"/>
              <a:t>MUSIC</a:t>
            </a:r>
            <a:r>
              <a:rPr lang="zh-CN" altLang="en-US" sz="2000" dirty="0"/>
              <a:t>算法</a:t>
            </a:r>
          </a:p>
        </p:txBody>
      </p:sp>
      <p:sp>
        <p:nvSpPr>
          <p:cNvPr id="13" name="文本框 12">
            <a:extLst>
              <a:ext uri="{FF2B5EF4-FFF2-40B4-BE49-F238E27FC236}">
                <a16:creationId xmlns:a16="http://schemas.microsoft.com/office/drawing/2014/main" id="{F3EF49ED-4E81-4142-9F8B-9322569669D6}"/>
              </a:ext>
            </a:extLst>
          </p:cNvPr>
          <p:cNvSpPr txBox="1"/>
          <p:nvPr/>
        </p:nvSpPr>
        <p:spPr>
          <a:xfrm>
            <a:off x="843482" y="3398595"/>
            <a:ext cx="3576121" cy="707886"/>
          </a:xfrm>
          <a:prstGeom prst="rect">
            <a:avLst/>
          </a:prstGeom>
          <a:noFill/>
        </p:spPr>
        <p:txBody>
          <a:bodyPr wrap="square">
            <a:spAutoFit/>
          </a:bodyPr>
          <a:lstStyle/>
          <a:p>
            <a:r>
              <a:rPr lang="zh-CN" altLang="en-US" sz="2000" dirty="0"/>
              <a:t>传统算法在处理相干信号的时候</a:t>
            </a:r>
            <a:r>
              <a:rPr lang="en-US" altLang="zh-CN" sz="2000" dirty="0"/>
              <a:t>DOA</a:t>
            </a:r>
            <a:r>
              <a:rPr lang="zh-CN" altLang="en-US" sz="2000" dirty="0"/>
              <a:t>结果并不理想</a:t>
            </a:r>
          </a:p>
        </p:txBody>
      </p:sp>
      <p:pic>
        <p:nvPicPr>
          <p:cNvPr id="4" name="图片 3">
            <a:extLst>
              <a:ext uri="{FF2B5EF4-FFF2-40B4-BE49-F238E27FC236}">
                <a16:creationId xmlns:a16="http://schemas.microsoft.com/office/drawing/2014/main" id="{F561320C-890D-46E3-9405-0777C9ED1F9E}"/>
              </a:ext>
            </a:extLst>
          </p:cNvPr>
          <p:cNvPicPr>
            <a:picLocks noChangeAspect="1"/>
          </p:cNvPicPr>
          <p:nvPr/>
        </p:nvPicPr>
        <p:blipFill>
          <a:blip r:embed="rId2"/>
          <a:stretch>
            <a:fillRect/>
          </a:stretch>
        </p:blipFill>
        <p:spPr>
          <a:xfrm>
            <a:off x="5822890" y="1288978"/>
            <a:ext cx="5723046" cy="3581366"/>
          </a:xfrm>
          <a:prstGeom prst="rect">
            <a:avLst/>
          </a:prstGeom>
        </p:spPr>
      </p:pic>
      <p:pic>
        <p:nvPicPr>
          <p:cNvPr id="8" name="图片 7">
            <a:extLst>
              <a:ext uri="{FF2B5EF4-FFF2-40B4-BE49-F238E27FC236}">
                <a16:creationId xmlns:a16="http://schemas.microsoft.com/office/drawing/2014/main" id="{FA10FD29-CD09-42AC-BAEC-EBA9B96B9F2D}"/>
              </a:ext>
            </a:extLst>
          </p:cNvPr>
          <p:cNvPicPr>
            <a:picLocks noChangeAspect="1"/>
          </p:cNvPicPr>
          <p:nvPr/>
        </p:nvPicPr>
        <p:blipFill>
          <a:blip r:embed="rId3"/>
          <a:stretch>
            <a:fillRect/>
          </a:stretch>
        </p:blipFill>
        <p:spPr>
          <a:xfrm>
            <a:off x="5822890" y="4843839"/>
            <a:ext cx="5270794" cy="884482"/>
          </a:xfrm>
          <a:prstGeom prst="rect">
            <a:avLst/>
          </a:prstGeom>
        </p:spPr>
      </p:pic>
      <p:sp>
        <p:nvSpPr>
          <p:cNvPr id="19" name="文本框 18">
            <a:extLst>
              <a:ext uri="{FF2B5EF4-FFF2-40B4-BE49-F238E27FC236}">
                <a16:creationId xmlns:a16="http://schemas.microsoft.com/office/drawing/2014/main" id="{D6971A84-5B9C-4430-9665-D988782F3CC3}"/>
              </a:ext>
            </a:extLst>
          </p:cNvPr>
          <p:cNvSpPr txBox="1"/>
          <p:nvPr/>
        </p:nvSpPr>
        <p:spPr>
          <a:xfrm>
            <a:off x="100227" y="6152449"/>
            <a:ext cx="4594363" cy="646331"/>
          </a:xfrm>
          <a:prstGeom prst="rect">
            <a:avLst/>
          </a:prstGeom>
          <a:noFill/>
        </p:spPr>
        <p:txBody>
          <a:bodyPr wrap="square">
            <a:spAutoFit/>
          </a:bodyPr>
          <a:lstStyle/>
          <a:p>
            <a:r>
              <a:rPr lang="zh-CN" altLang="en-US" dirty="0"/>
              <a:t>https://blog.csdn.net/qq_36583373/article/details/109364878</a:t>
            </a:r>
          </a:p>
        </p:txBody>
      </p:sp>
      <p:sp>
        <p:nvSpPr>
          <p:cNvPr id="22" name="文本框 21">
            <a:extLst>
              <a:ext uri="{FF2B5EF4-FFF2-40B4-BE49-F238E27FC236}">
                <a16:creationId xmlns:a16="http://schemas.microsoft.com/office/drawing/2014/main" id="{D213C827-0956-441B-AA17-6D31DAC6CDFE}"/>
              </a:ext>
            </a:extLst>
          </p:cNvPr>
          <p:cNvSpPr txBox="1"/>
          <p:nvPr/>
        </p:nvSpPr>
        <p:spPr>
          <a:xfrm>
            <a:off x="7074086" y="599251"/>
            <a:ext cx="3576122" cy="400110"/>
          </a:xfrm>
          <a:prstGeom prst="rect">
            <a:avLst/>
          </a:prstGeom>
          <a:noFill/>
        </p:spPr>
        <p:txBody>
          <a:bodyPr wrap="square">
            <a:spAutoFit/>
          </a:bodyPr>
          <a:lstStyle/>
          <a:p>
            <a:r>
              <a:rPr lang="zh-CN" altLang="en-US" sz="2000" b="1" u="sng" dirty="0">
                <a:effectLst>
                  <a:outerShdw blurRad="38100" dist="38100" dir="2700000" algn="tl">
                    <a:srgbClr val="000000">
                      <a:alpha val="43137"/>
                    </a:srgbClr>
                  </a:outerShdw>
                </a:effectLst>
              </a:rPr>
              <a:t>前后向空间平滑算法</a:t>
            </a:r>
          </a:p>
        </p:txBody>
      </p:sp>
      <p:sp>
        <p:nvSpPr>
          <p:cNvPr id="3" name="标题 2"/>
          <p:cNvSpPr>
            <a:spLocks noGrp="1"/>
          </p:cNvSpPr>
          <p:nvPr>
            <p:ph type="title"/>
          </p:nvPr>
        </p:nvSpPr>
        <p:spPr/>
        <p:txBody>
          <a:bodyPr/>
          <a:lstStyle/>
          <a:p>
            <a:endParaRPr lang="zh-CN" altLang="en-US"/>
          </a:p>
        </p:txBody>
      </p:sp>
      <p:sp>
        <p:nvSpPr>
          <p:cNvPr id="14"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5" name="图片 14">
            <a:extLst>
              <a:ext uri="{FF2B5EF4-FFF2-40B4-BE49-F238E27FC236}">
                <a16:creationId xmlns:a16="http://schemas.microsoft.com/office/drawing/2014/main" id="{3B80958B-BD51-4259-8083-433D08D4600E}"/>
              </a:ext>
            </a:extLst>
          </p:cNvPr>
          <p:cNvPicPr>
            <a:picLocks noChangeAspect="1"/>
          </p:cNvPicPr>
          <p:nvPr/>
        </p:nvPicPr>
        <p:blipFill rotWithShape="1">
          <a:blip r:embed="rId4"/>
          <a:srcRect t="89926"/>
          <a:stretch/>
        </p:blipFill>
        <p:spPr>
          <a:xfrm>
            <a:off x="-13252" y="6676373"/>
            <a:ext cx="12192000" cy="199556"/>
          </a:xfrm>
          <a:prstGeom prst="rect">
            <a:avLst/>
          </a:prstGeom>
        </p:spPr>
      </p:pic>
      <p:pic>
        <p:nvPicPr>
          <p:cNvPr id="16" name="图片 15">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pic>
        <p:nvPicPr>
          <p:cNvPr id="17" name="图片 16">
            <a:extLst>
              <a:ext uri="{FF2B5EF4-FFF2-40B4-BE49-F238E27FC236}">
                <a16:creationId xmlns:a16="http://schemas.microsoft.com/office/drawing/2014/main" id="{770405E0-9550-4A17-9425-E8D88562AABF}"/>
              </a:ext>
            </a:extLst>
          </p:cNvPr>
          <p:cNvPicPr>
            <a:picLocks noChangeAspect="1"/>
          </p:cNvPicPr>
          <p:nvPr/>
        </p:nvPicPr>
        <p:blipFill>
          <a:blip r:embed="rId6"/>
          <a:stretch>
            <a:fillRect/>
          </a:stretch>
        </p:blipFill>
        <p:spPr>
          <a:xfrm>
            <a:off x="466570" y="170798"/>
            <a:ext cx="265554" cy="934751"/>
          </a:xfrm>
          <a:prstGeom prst="rect">
            <a:avLst/>
          </a:prstGeom>
        </p:spPr>
      </p:pic>
    </p:spTree>
    <p:extLst>
      <p:ext uri="{BB962C8B-B14F-4D97-AF65-F5344CB8AC3E}">
        <p14:creationId xmlns:p14="http://schemas.microsoft.com/office/powerpoint/2010/main" val="1975439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15</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sp>
        <p:nvSpPr>
          <p:cNvPr id="29" name="文本框 28">
            <a:extLst>
              <a:ext uri="{FF2B5EF4-FFF2-40B4-BE49-F238E27FC236}">
                <a16:creationId xmlns:a16="http://schemas.microsoft.com/office/drawing/2014/main" id="{AFD9AED9-53DD-46DC-98D9-7DEC7519C79F}"/>
              </a:ext>
            </a:extLst>
          </p:cNvPr>
          <p:cNvSpPr txBox="1"/>
          <p:nvPr/>
        </p:nvSpPr>
        <p:spPr>
          <a:xfrm>
            <a:off x="764387" y="1297366"/>
            <a:ext cx="6097464" cy="400110"/>
          </a:xfrm>
          <a:prstGeom prst="rect">
            <a:avLst/>
          </a:prstGeom>
          <a:noFill/>
        </p:spPr>
        <p:txBody>
          <a:bodyPr wrap="square">
            <a:spAutoFit/>
          </a:bodyPr>
          <a:lstStyle/>
          <a:p>
            <a:r>
              <a:rPr lang="en-US" altLang="zh-CN" sz="2000" dirty="0"/>
              <a:t>We focus on the MUSIC algorithms</a:t>
            </a:r>
            <a:endParaRPr lang="zh-CN" altLang="en-US" sz="2000" dirty="0"/>
          </a:p>
        </p:txBody>
      </p:sp>
      <p:sp>
        <p:nvSpPr>
          <p:cNvPr id="34" name="文本框 33">
            <a:extLst>
              <a:ext uri="{FF2B5EF4-FFF2-40B4-BE49-F238E27FC236}">
                <a16:creationId xmlns:a16="http://schemas.microsoft.com/office/drawing/2014/main" id="{48065752-8318-444C-93F4-E4862ED94013}"/>
              </a:ext>
            </a:extLst>
          </p:cNvPr>
          <p:cNvSpPr txBox="1"/>
          <p:nvPr/>
        </p:nvSpPr>
        <p:spPr>
          <a:xfrm>
            <a:off x="888434" y="2171835"/>
            <a:ext cx="3806156"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Dec</a:t>
            </a: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oherence M</a:t>
            </a:r>
            <a:r>
              <a:rPr lang="en-US" altLang="zh-CN" sz="2800" b="1" dirty="0">
                <a:solidFill>
                  <a:srgbClr val="FF0000"/>
                </a:solidFill>
                <a:latin typeface="等线" panose="020F0502020204030204"/>
                <a:ea typeface="等线" panose="02010600030101010101" pitchFamily="2" charset="-122"/>
              </a:rPr>
              <a:t>USIC</a:t>
            </a:r>
            <a:endParaRPr lang="zh-CN" altLang="en-US" sz="2000" dirty="0">
              <a:solidFill>
                <a:srgbClr val="FF0000"/>
              </a:solidFill>
            </a:endParaRPr>
          </a:p>
        </p:txBody>
      </p:sp>
      <p:sp>
        <p:nvSpPr>
          <p:cNvPr id="12" name="文本框 11">
            <a:extLst>
              <a:ext uri="{FF2B5EF4-FFF2-40B4-BE49-F238E27FC236}">
                <a16:creationId xmlns:a16="http://schemas.microsoft.com/office/drawing/2014/main" id="{8A3F4736-5D1C-45DE-9C25-6291E3520C18}"/>
              </a:ext>
            </a:extLst>
          </p:cNvPr>
          <p:cNvSpPr txBox="1"/>
          <p:nvPr/>
        </p:nvSpPr>
        <p:spPr>
          <a:xfrm>
            <a:off x="1224486" y="2846770"/>
            <a:ext cx="2814114" cy="400110"/>
          </a:xfrm>
          <a:prstGeom prst="rect">
            <a:avLst/>
          </a:prstGeom>
          <a:noFill/>
        </p:spPr>
        <p:txBody>
          <a:bodyPr wrap="square">
            <a:spAutoFit/>
          </a:bodyPr>
          <a:lstStyle/>
          <a:p>
            <a:r>
              <a:rPr lang="zh-CN" altLang="en-US" sz="2000" dirty="0"/>
              <a:t>解相干的</a:t>
            </a:r>
            <a:r>
              <a:rPr lang="en-US" altLang="zh-CN" sz="2000" dirty="0"/>
              <a:t>MUSIC</a:t>
            </a:r>
            <a:r>
              <a:rPr lang="zh-CN" altLang="en-US" sz="2000" dirty="0"/>
              <a:t>算法</a:t>
            </a:r>
          </a:p>
        </p:txBody>
      </p:sp>
      <p:sp>
        <p:nvSpPr>
          <p:cNvPr id="13" name="文本框 12">
            <a:extLst>
              <a:ext uri="{FF2B5EF4-FFF2-40B4-BE49-F238E27FC236}">
                <a16:creationId xmlns:a16="http://schemas.microsoft.com/office/drawing/2014/main" id="{F3EF49ED-4E81-4142-9F8B-9322569669D6}"/>
              </a:ext>
            </a:extLst>
          </p:cNvPr>
          <p:cNvSpPr txBox="1"/>
          <p:nvPr/>
        </p:nvSpPr>
        <p:spPr>
          <a:xfrm>
            <a:off x="888434" y="3393948"/>
            <a:ext cx="3576121" cy="707886"/>
          </a:xfrm>
          <a:prstGeom prst="rect">
            <a:avLst/>
          </a:prstGeom>
          <a:noFill/>
        </p:spPr>
        <p:txBody>
          <a:bodyPr wrap="square">
            <a:spAutoFit/>
          </a:bodyPr>
          <a:lstStyle/>
          <a:p>
            <a:r>
              <a:rPr lang="zh-CN" altLang="en-US" sz="2000" dirty="0"/>
              <a:t>传统算法在处理相干信号的时候</a:t>
            </a:r>
            <a:r>
              <a:rPr lang="en-US" altLang="zh-CN" sz="2000" dirty="0"/>
              <a:t>DOA</a:t>
            </a:r>
            <a:r>
              <a:rPr lang="zh-CN" altLang="en-US" sz="2000" dirty="0"/>
              <a:t>结果并不理想</a:t>
            </a:r>
          </a:p>
        </p:txBody>
      </p:sp>
      <p:pic>
        <p:nvPicPr>
          <p:cNvPr id="8" name="图片 7">
            <a:extLst>
              <a:ext uri="{FF2B5EF4-FFF2-40B4-BE49-F238E27FC236}">
                <a16:creationId xmlns:a16="http://schemas.microsoft.com/office/drawing/2014/main" id="{FA10FD29-CD09-42AC-BAEC-EBA9B96B9F2D}"/>
              </a:ext>
            </a:extLst>
          </p:cNvPr>
          <p:cNvPicPr>
            <a:picLocks noChangeAspect="1"/>
          </p:cNvPicPr>
          <p:nvPr/>
        </p:nvPicPr>
        <p:blipFill>
          <a:blip r:embed="rId2"/>
          <a:stretch>
            <a:fillRect/>
          </a:stretch>
        </p:blipFill>
        <p:spPr>
          <a:xfrm>
            <a:off x="5809463" y="1589733"/>
            <a:ext cx="4966169" cy="833363"/>
          </a:xfrm>
          <a:prstGeom prst="rect">
            <a:avLst/>
          </a:prstGeom>
        </p:spPr>
      </p:pic>
      <p:sp>
        <p:nvSpPr>
          <p:cNvPr id="19" name="文本框 18">
            <a:extLst>
              <a:ext uri="{FF2B5EF4-FFF2-40B4-BE49-F238E27FC236}">
                <a16:creationId xmlns:a16="http://schemas.microsoft.com/office/drawing/2014/main" id="{D6971A84-5B9C-4430-9665-D988782F3CC3}"/>
              </a:ext>
            </a:extLst>
          </p:cNvPr>
          <p:cNvSpPr txBox="1"/>
          <p:nvPr/>
        </p:nvSpPr>
        <p:spPr>
          <a:xfrm>
            <a:off x="100227" y="6152449"/>
            <a:ext cx="4594363" cy="646331"/>
          </a:xfrm>
          <a:prstGeom prst="rect">
            <a:avLst/>
          </a:prstGeom>
          <a:noFill/>
        </p:spPr>
        <p:txBody>
          <a:bodyPr wrap="square">
            <a:spAutoFit/>
          </a:bodyPr>
          <a:lstStyle/>
          <a:p>
            <a:r>
              <a:rPr lang="zh-CN" altLang="en-US" dirty="0"/>
              <a:t>https://blog.csdn.net/qq_36583373/article/details/109364878</a:t>
            </a:r>
          </a:p>
        </p:txBody>
      </p:sp>
      <p:pic>
        <p:nvPicPr>
          <p:cNvPr id="11" name="图片 10">
            <a:extLst>
              <a:ext uri="{FF2B5EF4-FFF2-40B4-BE49-F238E27FC236}">
                <a16:creationId xmlns:a16="http://schemas.microsoft.com/office/drawing/2014/main" id="{BCAB7A01-F941-495A-B370-486B206B9811}"/>
              </a:ext>
            </a:extLst>
          </p:cNvPr>
          <p:cNvPicPr>
            <a:picLocks noChangeAspect="1"/>
          </p:cNvPicPr>
          <p:nvPr/>
        </p:nvPicPr>
        <p:blipFill>
          <a:blip r:embed="rId3"/>
          <a:stretch>
            <a:fillRect/>
          </a:stretch>
        </p:blipFill>
        <p:spPr>
          <a:xfrm>
            <a:off x="6861851" y="2530863"/>
            <a:ext cx="2438291" cy="1226192"/>
          </a:xfrm>
          <a:prstGeom prst="rect">
            <a:avLst/>
          </a:prstGeom>
        </p:spPr>
      </p:pic>
      <p:pic>
        <p:nvPicPr>
          <p:cNvPr id="10" name="图片 9">
            <a:extLst>
              <a:ext uri="{FF2B5EF4-FFF2-40B4-BE49-F238E27FC236}">
                <a16:creationId xmlns:a16="http://schemas.microsoft.com/office/drawing/2014/main" id="{80F6D66A-41D5-43BF-BDFE-95332AEDC9BC}"/>
              </a:ext>
            </a:extLst>
          </p:cNvPr>
          <p:cNvPicPr>
            <a:picLocks noChangeAspect="1"/>
          </p:cNvPicPr>
          <p:nvPr/>
        </p:nvPicPr>
        <p:blipFill>
          <a:blip r:embed="rId4"/>
          <a:stretch>
            <a:fillRect/>
          </a:stretch>
        </p:blipFill>
        <p:spPr>
          <a:xfrm>
            <a:off x="6788483" y="3491412"/>
            <a:ext cx="3147603" cy="1060074"/>
          </a:xfrm>
          <a:prstGeom prst="rect">
            <a:avLst/>
          </a:prstGeom>
        </p:spPr>
      </p:pic>
      <p:pic>
        <p:nvPicPr>
          <p:cNvPr id="15" name="图片 14">
            <a:extLst>
              <a:ext uri="{FF2B5EF4-FFF2-40B4-BE49-F238E27FC236}">
                <a16:creationId xmlns:a16="http://schemas.microsoft.com/office/drawing/2014/main" id="{A4CC72CB-EE21-43F1-AC41-F5F2116418DD}"/>
              </a:ext>
            </a:extLst>
          </p:cNvPr>
          <p:cNvPicPr>
            <a:picLocks noChangeAspect="1"/>
          </p:cNvPicPr>
          <p:nvPr/>
        </p:nvPicPr>
        <p:blipFill>
          <a:blip r:embed="rId5"/>
          <a:stretch>
            <a:fillRect/>
          </a:stretch>
        </p:blipFill>
        <p:spPr>
          <a:xfrm>
            <a:off x="6861851" y="4288829"/>
            <a:ext cx="2566496" cy="1060074"/>
          </a:xfrm>
          <a:prstGeom prst="rect">
            <a:avLst/>
          </a:prstGeom>
        </p:spPr>
      </p:pic>
      <p:sp>
        <p:nvSpPr>
          <p:cNvPr id="21" name="文本框 20">
            <a:extLst>
              <a:ext uri="{FF2B5EF4-FFF2-40B4-BE49-F238E27FC236}">
                <a16:creationId xmlns:a16="http://schemas.microsoft.com/office/drawing/2014/main" id="{F8B5374A-D6B0-476E-BC97-FBE122A2AB7B}"/>
              </a:ext>
            </a:extLst>
          </p:cNvPr>
          <p:cNvSpPr txBox="1"/>
          <p:nvPr/>
        </p:nvSpPr>
        <p:spPr>
          <a:xfrm>
            <a:off x="7074086" y="599251"/>
            <a:ext cx="3576122" cy="400110"/>
          </a:xfrm>
          <a:prstGeom prst="rect">
            <a:avLst/>
          </a:prstGeom>
          <a:noFill/>
        </p:spPr>
        <p:txBody>
          <a:bodyPr wrap="square">
            <a:spAutoFit/>
          </a:bodyPr>
          <a:lstStyle/>
          <a:p>
            <a:r>
              <a:rPr lang="zh-CN" altLang="en-US" sz="2000" b="1" u="sng" dirty="0">
                <a:effectLst>
                  <a:outerShdw blurRad="38100" dist="38100" dir="2700000" algn="tl">
                    <a:srgbClr val="000000">
                      <a:alpha val="43137"/>
                    </a:srgbClr>
                  </a:outerShdw>
                </a:effectLst>
              </a:rPr>
              <a:t>前后向空间平滑算法</a:t>
            </a:r>
          </a:p>
        </p:txBody>
      </p:sp>
      <p:sp>
        <p:nvSpPr>
          <p:cNvPr id="3" name="标题 2"/>
          <p:cNvSpPr>
            <a:spLocks noGrp="1"/>
          </p:cNvSpPr>
          <p:nvPr>
            <p:ph type="title"/>
          </p:nvPr>
        </p:nvSpPr>
        <p:spPr/>
        <p:txBody>
          <a:bodyPr/>
          <a:lstStyle/>
          <a:p>
            <a:endParaRPr lang="zh-CN" altLang="en-US"/>
          </a:p>
        </p:txBody>
      </p:sp>
      <p:sp>
        <p:nvSpPr>
          <p:cNvPr id="16"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7" name="图片 16">
            <a:extLst>
              <a:ext uri="{FF2B5EF4-FFF2-40B4-BE49-F238E27FC236}">
                <a16:creationId xmlns:a16="http://schemas.microsoft.com/office/drawing/2014/main" id="{3B80958B-BD51-4259-8083-433D08D4600E}"/>
              </a:ext>
            </a:extLst>
          </p:cNvPr>
          <p:cNvPicPr>
            <a:picLocks noChangeAspect="1"/>
          </p:cNvPicPr>
          <p:nvPr/>
        </p:nvPicPr>
        <p:blipFill rotWithShape="1">
          <a:blip r:embed="rId6"/>
          <a:srcRect t="89926"/>
          <a:stretch/>
        </p:blipFill>
        <p:spPr>
          <a:xfrm>
            <a:off x="-13252" y="6676373"/>
            <a:ext cx="12192000" cy="199556"/>
          </a:xfrm>
          <a:prstGeom prst="rect">
            <a:avLst/>
          </a:prstGeom>
        </p:spPr>
      </p:pic>
      <p:pic>
        <p:nvPicPr>
          <p:cNvPr id="18" name="图片 17">
            <a:extLst>
              <a:ext uri="{FF2B5EF4-FFF2-40B4-BE49-F238E27FC236}">
                <a16:creationId xmlns:a16="http://schemas.microsoft.com/office/drawing/2014/main" id="{536FA410-CA7B-4155-91AD-C1EFBF723843}"/>
              </a:ext>
            </a:extLst>
          </p:cNvPr>
          <p:cNvPicPr>
            <a:picLocks noChangeAspect="1"/>
          </p:cNvPicPr>
          <p:nvPr/>
        </p:nvPicPr>
        <p:blipFill>
          <a:blip r:embed="rId7"/>
          <a:stretch>
            <a:fillRect/>
          </a:stretch>
        </p:blipFill>
        <p:spPr>
          <a:xfrm>
            <a:off x="9515388" y="485139"/>
            <a:ext cx="2358781" cy="579748"/>
          </a:xfrm>
          <a:prstGeom prst="rect">
            <a:avLst/>
          </a:prstGeom>
        </p:spPr>
      </p:pic>
      <p:pic>
        <p:nvPicPr>
          <p:cNvPr id="20" name="图片 19">
            <a:extLst>
              <a:ext uri="{FF2B5EF4-FFF2-40B4-BE49-F238E27FC236}">
                <a16:creationId xmlns:a16="http://schemas.microsoft.com/office/drawing/2014/main" id="{770405E0-9550-4A17-9425-E8D88562AABF}"/>
              </a:ext>
            </a:extLst>
          </p:cNvPr>
          <p:cNvPicPr>
            <a:picLocks noChangeAspect="1"/>
          </p:cNvPicPr>
          <p:nvPr/>
        </p:nvPicPr>
        <p:blipFill>
          <a:blip r:embed="rId8"/>
          <a:stretch>
            <a:fillRect/>
          </a:stretch>
        </p:blipFill>
        <p:spPr>
          <a:xfrm>
            <a:off x="466570" y="170798"/>
            <a:ext cx="265554" cy="934751"/>
          </a:xfrm>
          <a:prstGeom prst="rect">
            <a:avLst/>
          </a:prstGeom>
        </p:spPr>
      </p:pic>
    </p:spTree>
    <p:extLst>
      <p:ext uri="{BB962C8B-B14F-4D97-AF65-F5344CB8AC3E}">
        <p14:creationId xmlns:p14="http://schemas.microsoft.com/office/powerpoint/2010/main" val="332628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16</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sp>
        <p:nvSpPr>
          <p:cNvPr id="34" name="文本框 33">
            <a:extLst>
              <a:ext uri="{FF2B5EF4-FFF2-40B4-BE49-F238E27FC236}">
                <a16:creationId xmlns:a16="http://schemas.microsoft.com/office/drawing/2014/main" id="{48065752-8318-444C-93F4-E4862ED94013}"/>
              </a:ext>
            </a:extLst>
          </p:cNvPr>
          <p:cNvSpPr txBox="1"/>
          <p:nvPr/>
        </p:nvSpPr>
        <p:spPr>
          <a:xfrm>
            <a:off x="6951380" y="1462088"/>
            <a:ext cx="3806156"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Dec</a:t>
            </a: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oherence M</a:t>
            </a:r>
            <a:r>
              <a:rPr lang="en-US" altLang="zh-CN" sz="2800" b="1" dirty="0">
                <a:solidFill>
                  <a:srgbClr val="FF0000"/>
                </a:solidFill>
                <a:latin typeface="等线" panose="020F0502020204030204"/>
                <a:ea typeface="等线" panose="02010600030101010101" pitchFamily="2" charset="-122"/>
              </a:rPr>
              <a:t>USIC</a:t>
            </a:r>
            <a:endParaRPr lang="zh-CN" altLang="en-US" sz="2000" dirty="0">
              <a:solidFill>
                <a:srgbClr val="FF0000"/>
              </a:solidFill>
            </a:endParaRPr>
          </a:p>
        </p:txBody>
      </p:sp>
      <p:sp>
        <p:nvSpPr>
          <p:cNvPr id="21" name="文本框 20">
            <a:extLst>
              <a:ext uri="{FF2B5EF4-FFF2-40B4-BE49-F238E27FC236}">
                <a16:creationId xmlns:a16="http://schemas.microsoft.com/office/drawing/2014/main" id="{F8B5374A-D6B0-476E-BC97-FBE122A2AB7B}"/>
              </a:ext>
            </a:extLst>
          </p:cNvPr>
          <p:cNvSpPr txBox="1"/>
          <p:nvPr/>
        </p:nvSpPr>
        <p:spPr>
          <a:xfrm>
            <a:off x="7495086" y="2017204"/>
            <a:ext cx="3576122" cy="400110"/>
          </a:xfrm>
          <a:prstGeom prst="rect">
            <a:avLst/>
          </a:prstGeom>
          <a:noFill/>
        </p:spPr>
        <p:txBody>
          <a:bodyPr wrap="square">
            <a:spAutoFit/>
          </a:bodyPr>
          <a:lstStyle/>
          <a:p>
            <a:r>
              <a:rPr lang="zh-CN" altLang="en-US" sz="2000" b="1" u="sng" dirty="0">
                <a:effectLst>
                  <a:outerShdw blurRad="38100" dist="38100" dir="2700000" algn="tl">
                    <a:srgbClr val="000000">
                      <a:alpha val="43137"/>
                    </a:srgbClr>
                  </a:outerShdw>
                </a:effectLst>
              </a:rPr>
              <a:t>前后向空间平滑算法</a:t>
            </a:r>
          </a:p>
        </p:txBody>
      </p:sp>
      <p:pic>
        <p:nvPicPr>
          <p:cNvPr id="4" name="图片 3">
            <a:extLst>
              <a:ext uri="{FF2B5EF4-FFF2-40B4-BE49-F238E27FC236}">
                <a16:creationId xmlns:a16="http://schemas.microsoft.com/office/drawing/2014/main" id="{F6D7FDAB-CFBE-4168-B5DC-4DA0F3417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621" y="2593130"/>
            <a:ext cx="3240000" cy="3240000"/>
          </a:xfrm>
          <a:prstGeom prst="rect">
            <a:avLst/>
          </a:prstGeom>
        </p:spPr>
      </p:pic>
      <p:pic>
        <p:nvPicPr>
          <p:cNvPr id="9" name="图片 8">
            <a:extLst>
              <a:ext uri="{FF2B5EF4-FFF2-40B4-BE49-F238E27FC236}">
                <a16:creationId xmlns:a16="http://schemas.microsoft.com/office/drawing/2014/main" id="{4434FDE1-A7CA-4D39-8650-9DA1ED7E9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225" y="2666244"/>
            <a:ext cx="3232465" cy="3240000"/>
          </a:xfrm>
          <a:prstGeom prst="rect">
            <a:avLst/>
          </a:prstGeom>
        </p:spPr>
      </p:pic>
      <p:sp>
        <p:nvSpPr>
          <p:cNvPr id="22" name="文本框 21">
            <a:extLst>
              <a:ext uri="{FF2B5EF4-FFF2-40B4-BE49-F238E27FC236}">
                <a16:creationId xmlns:a16="http://schemas.microsoft.com/office/drawing/2014/main" id="{9F732098-5846-4F9C-9A2C-51C0ED36BC58}"/>
              </a:ext>
            </a:extLst>
          </p:cNvPr>
          <p:cNvSpPr txBox="1"/>
          <p:nvPr/>
        </p:nvSpPr>
        <p:spPr>
          <a:xfrm>
            <a:off x="2942199" y="1334248"/>
            <a:ext cx="1601856" cy="523220"/>
          </a:xfrm>
          <a:prstGeom prst="rect">
            <a:avLst/>
          </a:prstGeom>
          <a:noFill/>
        </p:spPr>
        <p:txBody>
          <a:bodyPr wrap="square">
            <a:spAutoFit/>
          </a:bodyPr>
          <a:lstStyle/>
          <a:p>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MUSIC</a:t>
            </a:r>
            <a:endParaRPr lang="zh-CN" altLang="en-US" dirty="0"/>
          </a:p>
        </p:txBody>
      </p:sp>
      <p:sp>
        <p:nvSpPr>
          <p:cNvPr id="23" name="文本框 22">
            <a:extLst>
              <a:ext uri="{FF2B5EF4-FFF2-40B4-BE49-F238E27FC236}">
                <a16:creationId xmlns:a16="http://schemas.microsoft.com/office/drawing/2014/main" id="{CC3E7C66-0B2B-4040-BD9F-77C57EB3D460}"/>
              </a:ext>
            </a:extLst>
          </p:cNvPr>
          <p:cNvSpPr txBox="1"/>
          <p:nvPr/>
        </p:nvSpPr>
        <p:spPr>
          <a:xfrm>
            <a:off x="2864419" y="1887298"/>
            <a:ext cx="1512404" cy="400110"/>
          </a:xfrm>
          <a:prstGeom prst="rect">
            <a:avLst/>
          </a:prstGeom>
          <a:noFill/>
        </p:spPr>
        <p:txBody>
          <a:bodyPr wrap="square">
            <a:spAutoFit/>
          </a:bodyPr>
          <a:lstStyle/>
          <a:p>
            <a:r>
              <a:rPr lang="zh-CN" altLang="en-US" sz="2000" b="1" u="sng" dirty="0">
                <a:effectLst>
                  <a:outerShdw blurRad="38100" dist="38100" dir="2700000" algn="tl">
                    <a:srgbClr val="000000">
                      <a:alpha val="43137"/>
                    </a:srgbClr>
                  </a:outerShdw>
                </a:effectLst>
              </a:rPr>
              <a:t>空间谱搜索</a:t>
            </a:r>
          </a:p>
        </p:txBody>
      </p:sp>
      <p:sp>
        <p:nvSpPr>
          <p:cNvPr id="3" name="标题 2"/>
          <p:cNvSpPr>
            <a:spLocks noGrp="1"/>
          </p:cNvSpPr>
          <p:nvPr>
            <p:ph type="title"/>
          </p:nvPr>
        </p:nvSpPr>
        <p:spPr/>
        <p:txBody>
          <a:bodyPr/>
          <a:lstStyle/>
          <a:p>
            <a:endParaRPr lang="zh-CN" altLang="en-US"/>
          </a:p>
        </p:txBody>
      </p:sp>
      <p:sp>
        <p:nvSpPr>
          <p:cNvPr id="12"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3" name="图片 12">
            <a:extLst>
              <a:ext uri="{FF2B5EF4-FFF2-40B4-BE49-F238E27FC236}">
                <a16:creationId xmlns:a16="http://schemas.microsoft.com/office/drawing/2014/main" id="{3B80958B-BD51-4259-8083-433D08D4600E}"/>
              </a:ext>
            </a:extLst>
          </p:cNvPr>
          <p:cNvPicPr>
            <a:picLocks noChangeAspect="1"/>
          </p:cNvPicPr>
          <p:nvPr/>
        </p:nvPicPr>
        <p:blipFill rotWithShape="1">
          <a:blip r:embed="rId4"/>
          <a:srcRect t="89926"/>
          <a:stretch/>
        </p:blipFill>
        <p:spPr>
          <a:xfrm>
            <a:off x="-13252" y="6676373"/>
            <a:ext cx="12192000" cy="199556"/>
          </a:xfrm>
          <a:prstGeom prst="rect">
            <a:avLst/>
          </a:prstGeom>
        </p:spPr>
      </p:pic>
      <p:pic>
        <p:nvPicPr>
          <p:cNvPr id="14" name="图片 13">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pic>
        <p:nvPicPr>
          <p:cNvPr id="15" name="图片 14">
            <a:extLst>
              <a:ext uri="{FF2B5EF4-FFF2-40B4-BE49-F238E27FC236}">
                <a16:creationId xmlns:a16="http://schemas.microsoft.com/office/drawing/2014/main" id="{770405E0-9550-4A17-9425-E8D88562AABF}"/>
              </a:ext>
            </a:extLst>
          </p:cNvPr>
          <p:cNvPicPr>
            <a:picLocks noChangeAspect="1"/>
          </p:cNvPicPr>
          <p:nvPr/>
        </p:nvPicPr>
        <p:blipFill>
          <a:blip r:embed="rId6"/>
          <a:stretch>
            <a:fillRect/>
          </a:stretch>
        </p:blipFill>
        <p:spPr>
          <a:xfrm>
            <a:off x="466570" y="170798"/>
            <a:ext cx="265554" cy="934751"/>
          </a:xfrm>
          <a:prstGeom prst="rect">
            <a:avLst/>
          </a:prstGeom>
        </p:spPr>
      </p:pic>
    </p:spTree>
    <p:extLst>
      <p:ext uri="{BB962C8B-B14F-4D97-AF65-F5344CB8AC3E}">
        <p14:creationId xmlns:p14="http://schemas.microsoft.com/office/powerpoint/2010/main" val="3019343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17</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pic>
        <p:nvPicPr>
          <p:cNvPr id="5" name="图片 4">
            <a:extLst>
              <a:ext uri="{FF2B5EF4-FFF2-40B4-BE49-F238E27FC236}">
                <a16:creationId xmlns:a16="http://schemas.microsoft.com/office/drawing/2014/main" id="{0359D8CF-8F53-4087-ACAE-EF1FEA19C4E0}"/>
              </a:ext>
            </a:extLst>
          </p:cNvPr>
          <p:cNvPicPr>
            <a:picLocks noChangeAspect="1"/>
          </p:cNvPicPr>
          <p:nvPr/>
        </p:nvPicPr>
        <p:blipFill>
          <a:blip r:embed="rId2"/>
          <a:stretch>
            <a:fillRect/>
          </a:stretch>
        </p:blipFill>
        <p:spPr>
          <a:xfrm>
            <a:off x="902511" y="1308502"/>
            <a:ext cx="5478890" cy="4639990"/>
          </a:xfrm>
          <a:prstGeom prst="rect">
            <a:avLst/>
          </a:prstGeom>
        </p:spPr>
      </p:pic>
      <p:pic>
        <p:nvPicPr>
          <p:cNvPr id="10" name="图片 9">
            <a:extLst>
              <a:ext uri="{FF2B5EF4-FFF2-40B4-BE49-F238E27FC236}">
                <a16:creationId xmlns:a16="http://schemas.microsoft.com/office/drawing/2014/main" id="{CBD11F97-3CCD-46DF-9A9E-48F8BAD299E4}"/>
              </a:ext>
            </a:extLst>
          </p:cNvPr>
          <p:cNvPicPr>
            <a:picLocks noChangeAspect="1"/>
          </p:cNvPicPr>
          <p:nvPr/>
        </p:nvPicPr>
        <p:blipFill rotWithShape="1">
          <a:blip r:embed="rId3"/>
          <a:srcRect t="51155"/>
          <a:stretch/>
        </p:blipFill>
        <p:spPr>
          <a:xfrm>
            <a:off x="7484165" y="1222513"/>
            <a:ext cx="3437275" cy="2565378"/>
          </a:xfrm>
          <a:prstGeom prst="rect">
            <a:avLst/>
          </a:prstGeom>
        </p:spPr>
      </p:pic>
      <p:pic>
        <p:nvPicPr>
          <p:cNvPr id="12" name="图片 11">
            <a:extLst>
              <a:ext uri="{FF2B5EF4-FFF2-40B4-BE49-F238E27FC236}">
                <a16:creationId xmlns:a16="http://schemas.microsoft.com/office/drawing/2014/main" id="{D65C30CB-F758-4FB0-8D83-051BD0FB3D76}"/>
              </a:ext>
            </a:extLst>
          </p:cNvPr>
          <p:cNvPicPr>
            <a:picLocks noChangeAspect="1"/>
          </p:cNvPicPr>
          <p:nvPr/>
        </p:nvPicPr>
        <p:blipFill>
          <a:blip r:embed="rId4"/>
          <a:stretch>
            <a:fillRect/>
          </a:stretch>
        </p:blipFill>
        <p:spPr>
          <a:xfrm>
            <a:off x="7031869" y="3932432"/>
            <a:ext cx="4178646" cy="2130290"/>
          </a:xfrm>
          <a:prstGeom prst="rect">
            <a:avLst/>
          </a:prstGeom>
        </p:spPr>
      </p:pic>
      <p:cxnSp>
        <p:nvCxnSpPr>
          <p:cNvPr id="14" name="直接箭头连接符 13">
            <a:extLst>
              <a:ext uri="{FF2B5EF4-FFF2-40B4-BE49-F238E27FC236}">
                <a16:creationId xmlns:a16="http://schemas.microsoft.com/office/drawing/2014/main" id="{9F098EC7-4076-429B-9FFF-9DD81B6BBCB3}"/>
              </a:ext>
            </a:extLst>
          </p:cNvPr>
          <p:cNvCxnSpPr/>
          <p:nvPr/>
        </p:nvCxnSpPr>
        <p:spPr>
          <a:xfrm flipV="1">
            <a:off x="3796748" y="3718317"/>
            <a:ext cx="0" cy="1778022"/>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0" name="文本框 19">
            <a:extLst>
              <a:ext uri="{FF2B5EF4-FFF2-40B4-BE49-F238E27FC236}">
                <a16:creationId xmlns:a16="http://schemas.microsoft.com/office/drawing/2014/main" id="{5A3D022D-57D7-4760-867A-67CF83D4ED84}"/>
              </a:ext>
            </a:extLst>
          </p:cNvPr>
          <p:cNvSpPr txBox="1"/>
          <p:nvPr/>
        </p:nvSpPr>
        <p:spPr>
          <a:xfrm>
            <a:off x="3902633" y="5188123"/>
            <a:ext cx="1564617" cy="369332"/>
          </a:xfrm>
          <a:prstGeom prst="rect">
            <a:avLst/>
          </a:prstGeom>
          <a:noFill/>
        </p:spPr>
        <p:txBody>
          <a:bodyPr wrap="square">
            <a:spAutoFit/>
          </a:bodyPr>
          <a:lstStyle/>
          <a:p>
            <a:r>
              <a:rPr lang="zh-CN" altLang="en-US" sz="1800" b="1" u="sng" dirty="0">
                <a:solidFill>
                  <a:srgbClr val="FFC000"/>
                </a:solidFill>
                <a:effectLst>
                  <a:outerShdw blurRad="38100" dist="38100" dir="2700000" algn="tl">
                    <a:srgbClr val="000000">
                      <a:alpha val="43137"/>
                    </a:srgbClr>
                  </a:outerShdw>
                </a:effectLst>
              </a:rPr>
              <a:t>接收机位置</a:t>
            </a:r>
            <a:endParaRPr lang="zh-CN" altLang="en-US" dirty="0">
              <a:solidFill>
                <a:srgbClr val="FFC000"/>
              </a:solidFill>
            </a:endParaRPr>
          </a:p>
        </p:txBody>
      </p:sp>
      <p:sp>
        <p:nvSpPr>
          <p:cNvPr id="24" name="文本框 23">
            <a:extLst>
              <a:ext uri="{FF2B5EF4-FFF2-40B4-BE49-F238E27FC236}">
                <a16:creationId xmlns:a16="http://schemas.microsoft.com/office/drawing/2014/main" id="{3782EE1A-C91B-4FC4-B631-045100B0ABD3}"/>
              </a:ext>
            </a:extLst>
          </p:cNvPr>
          <p:cNvSpPr txBox="1"/>
          <p:nvPr/>
        </p:nvSpPr>
        <p:spPr>
          <a:xfrm>
            <a:off x="2090591" y="3151292"/>
            <a:ext cx="1564617" cy="369332"/>
          </a:xfrm>
          <a:prstGeom prst="rect">
            <a:avLst/>
          </a:prstGeom>
          <a:noFill/>
        </p:spPr>
        <p:txBody>
          <a:bodyPr wrap="square">
            <a:spAutoFit/>
          </a:bodyPr>
          <a:lstStyle/>
          <a:p>
            <a:r>
              <a:rPr lang="zh-CN" altLang="en-US" sz="1800" b="1" u="sng" dirty="0">
                <a:solidFill>
                  <a:srgbClr val="FFC000"/>
                </a:solidFill>
                <a:effectLst>
                  <a:outerShdw blurRad="38100" dist="38100" dir="2700000" algn="tl">
                    <a:srgbClr val="000000">
                      <a:alpha val="43137"/>
                    </a:srgbClr>
                  </a:outerShdw>
                </a:effectLst>
              </a:rPr>
              <a:t>基站大概位置</a:t>
            </a:r>
            <a:endParaRPr lang="zh-CN" altLang="en-US" dirty="0">
              <a:solidFill>
                <a:srgbClr val="FFC000"/>
              </a:solidFill>
            </a:endParaRPr>
          </a:p>
        </p:txBody>
      </p:sp>
      <p:sp>
        <p:nvSpPr>
          <p:cNvPr id="25" name="文本框 24">
            <a:extLst>
              <a:ext uri="{FF2B5EF4-FFF2-40B4-BE49-F238E27FC236}">
                <a16:creationId xmlns:a16="http://schemas.microsoft.com/office/drawing/2014/main" id="{DE95284D-9C78-45AE-86C8-370F8B954F60}"/>
              </a:ext>
            </a:extLst>
          </p:cNvPr>
          <p:cNvSpPr txBox="1"/>
          <p:nvPr/>
        </p:nvSpPr>
        <p:spPr>
          <a:xfrm>
            <a:off x="1423865" y="5121614"/>
            <a:ext cx="1564617" cy="369332"/>
          </a:xfrm>
          <a:prstGeom prst="rect">
            <a:avLst/>
          </a:prstGeom>
          <a:noFill/>
        </p:spPr>
        <p:txBody>
          <a:bodyPr wrap="square">
            <a:spAutoFit/>
          </a:bodyPr>
          <a:lstStyle/>
          <a:p>
            <a:r>
              <a:rPr lang="zh-CN" altLang="en-US" sz="1800" b="1" u="sng" dirty="0">
                <a:solidFill>
                  <a:srgbClr val="FFC000"/>
                </a:solidFill>
                <a:effectLst>
                  <a:outerShdw blurRad="38100" dist="38100" dir="2700000" algn="tl">
                    <a:srgbClr val="000000">
                      <a:alpha val="43137"/>
                    </a:srgbClr>
                  </a:outerShdw>
                </a:effectLst>
              </a:rPr>
              <a:t>专家公寓</a:t>
            </a:r>
            <a:endParaRPr lang="zh-CN" altLang="en-US" dirty="0">
              <a:solidFill>
                <a:srgbClr val="FFC000"/>
              </a:solidFill>
            </a:endParaRPr>
          </a:p>
        </p:txBody>
      </p:sp>
      <p:sp>
        <p:nvSpPr>
          <p:cNvPr id="26" name="文本框 25">
            <a:extLst>
              <a:ext uri="{FF2B5EF4-FFF2-40B4-BE49-F238E27FC236}">
                <a16:creationId xmlns:a16="http://schemas.microsoft.com/office/drawing/2014/main" id="{F4814553-EC90-4855-A001-73972AFB95CB}"/>
              </a:ext>
            </a:extLst>
          </p:cNvPr>
          <p:cNvSpPr txBox="1"/>
          <p:nvPr/>
        </p:nvSpPr>
        <p:spPr>
          <a:xfrm>
            <a:off x="4684942" y="1871356"/>
            <a:ext cx="1564617" cy="369332"/>
          </a:xfrm>
          <a:prstGeom prst="rect">
            <a:avLst/>
          </a:prstGeom>
          <a:noFill/>
        </p:spPr>
        <p:txBody>
          <a:bodyPr wrap="square">
            <a:spAutoFit/>
          </a:bodyPr>
          <a:lstStyle/>
          <a:p>
            <a:r>
              <a:rPr lang="zh-CN" altLang="en-US" sz="1800" b="1" u="sng" dirty="0">
                <a:solidFill>
                  <a:srgbClr val="FFC000"/>
                </a:solidFill>
                <a:effectLst>
                  <a:outerShdw blurRad="38100" dist="38100" dir="2700000" algn="tl">
                    <a:srgbClr val="000000">
                      <a:alpha val="43137"/>
                    </a:srgbClr>
                  </a:outerShdw>
                </a:effectLst>
              </a:rPr>
              <a:t>新生宿舍</a:t>
            </a:r>
            <a:endParaRPr lang="zh-CN" altLang="en-US" dirty="0">
              <a:solidFill>
                <a:srgbClr val="FFC000"/>
              </a:solidFill>
            </a:endParaRPr>
          </a:p>
        </p:txBody>
      </p:sp>
      <p:sp>
        <p:nvSpPr>
          <p:cNvPr id="16" name="椭圆 15">
            <a:extLst>
              <a:ext uri="{FF2B5EF4-FFF2-40B4-BE49-F238E27FC236}">
                <a16:creationId xmlns:a16="http://schemas.microsoft.com/office/drawing/2014/main" id="{5AEE529A-C11E-4B5F-8027-36D3F7D44888}"/>
              </a:ext>
            </a:extLst>
          </p:cNvPr>
          <p:cNvSpPr/>
          <p:nvPr/>
        </p:nvSpPr>
        <p:spPr>
          <a:xfrm>
            <a:off x="3744822" y="3529105"/>
            <a:ext cx="119270" cy="14908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365CE9D8-3FC8-4568-BD8B-0108ACB3351B}"/>
              </a:ext>
            </a:extLst>
          </p:cNvPr>
          <p:cNvSpPr/>
          <p:nvPr/>
        </p:nvSpPr>
        <p:spPr>
          <a:xfrm>
            <a:off x="3748463" y="5557220"/>
            <a:ext cx="96569" cy="9536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BACA5A1D-A5D6-459F-A2A5-C9C03F078408}"/>
              </a:ext>
            </a:extLst>
          </p:cNvPr>
          <p:cNvCxnSpPr>
            <a:cxnSpLocks/>
          </p:cNvCxnSpPr>
          <p:nvPr/>
        </p:nvCxnSpPr>
        <p:spPr>
          <a:xfrm flipV="1">
            <a:off x="3850879" y="3151292"/>
            <a:ext cx="907093" cy="245361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9" name="直接箭头连接符 28">
            <a:extLst>
              <a:ext uri="{FF2B5EF4-FFF2-40B4-BE49-F238E27FC236}">
                <a16:creationId xmlns:a16="http://schemas.microsoft.com/office/drawing/2014/main" id="{992255E2-5087-43BA-9A64-538F3B690EBF}"/>
              </a:ext>
            </a:extLst>
          </p:cNvPr>
          <p:cNvCxnSpPr>
            <a:cxnSpLocks/>
          </p:cNvCxnSpPr>
          <p:nvPr/>
        </p:nvCxnSpPr>
        <p:spPr>
          <a:xfrm flipH="1" flipV="1">
            <a:off x="2465063" y="4158971"/>
            <a:ext cx="1260168" cy="137030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32" name="直接箭头连接符 31">
            <a:extLst>
              <a:ext uri="{FF2B5EF4-FFF2-40B4-BE49-F238E27FC236}">
                <a16:creationId xmlns:a16="http://schemas.microsoft.com/office/drawing/2014/main" id="{0A2AA2F8-DAF7-4364-A0E7-B584BA64948E}"/>
              </a:ext>
            </a:extLst>
          </p:cNvPr>
          <p:cNvCxnSpPr>
            <a:cxnSpLocks/>
          </p:cNvCxnSpPr>
          <p:nvPr/>
        </p:nvCxnSpPr>
        <p:spPr>
          <a:xfrm flipV="1">
            <a:off x="4019582" y="4895024"/>
            <a:ext cx="1671095" cy="602394"/>
          </a:xfrm>
          <a:prstGeom prst="straightConnector1">
            <a:avLst/>
          </a:prstGeom>
          <a:ln w="38100">
            <a:prstDash val="sysDot"/>
            <a:tailEnd type="triangle"/>
          </a:ln>
        </p:spPr>
        <p:style>
          <a:lnRef idx="1">
            <a:schemeClr val="accent4"/>
          </a:lnRef>
          <a:fillRef idx="0">
            <a:schemeClr val="accent4"/>
          </a:fillRef>
          <a:effectRef idx="0">
            <a:schemeClr val="accent4"/>
          </a:effectRef>
          <a:fontRef idx="minor">
            <a:schemeClr val="tx1"/>
          </a:fontRef>
        </p:style>
      </p:cxnSp>
      <p:sp>
        <p:nvSpPr>
          <p:cNvPr id="35" name="文本框 34">
            <a:extLst>
              <a:ext uri="{FF2B5EF4-FFF2-40B4-BE49-F238E27FC236}">
                <a16:creationId xmlns:a16="http://schemas.microsoft.com/office/drawing/2014/main" id="{58D55252-E95D-4BAB-8A02-A9816DC39EF7}"/>
              </a:ext>
            </a:extLst>
          </p:cNvPr>
          <p:cNvSpPr txBox="1"/>
          <p:nvPr/>
        </p:nvSpPr>
        <p:spPr>
          <a:xfrm>
            <a:off x="5408440" y="4999074"/>
            <a:ext cx="1564617" cy="369332"/>
          </a:xfrm>
          <a:prstGeom prst="rect">
            <a:avLst/>
          </a:prstGeom>
          <a:noFill/>
        </p:spPr>
        <p:txBody>
          <a:bodyPr wrap="square">
            <a:spAutoFit/>
          </a:bodyPr>
          <a:lstStyle/>
          <a:p>
            <a:r>
              <a:rPr lang="zh-CN" altLang="en-US" b="1" u="sng" dirty="0">
                <a:solidFill>
                  <a:srgbClr val="FFC000"/>
                </a:solidFill>
                <a:effectLst>
                  <a:outerShdw blurRad="38100" dist="38100" dir="2700000" algn="tl">
                    <a:srgbClr val="000000">
                      <a:alpha val="43137"/>
                    </a:srgbClr>
                  </a:outerShdw>
                </a:effectLst>
              </a:rPr>
              <a:t>慧园</a:t>
            </a:r>
            <a:endParaRPr lang="zh-CN" altLang="en-US" dirty="0">
              <a:solidFill>
                <a:srgbClr val="FFC000"/>
              </a:solidFill>
            </a:endParaRPr>
          </a:p>
        </p:txBody>
      </p:sp>
      <p:pic>
        <p:nvPicPr>
          <p:cNvPr id="39" name="图片 38">
            <a:extLst>
              <a:ext uri="{FF2B5EF4-FFF2-40B4-BE49-F238E27FC236}">
                <a16:creationId xmlns:a16="http://schemas.microsoft.com/office/drawing/2014/main" id="{F3129FC8-15D0-45DE-8D64-BE01547CB8EB}"/>
              </a:ext>
            </a:extLst>
          </p:cNvPr>
          <p:cNvPicPr>
            <a:picLocks noChangeAspect="1"/>
          </p:cNvPicPr>
          <p:nvPr/>
        </p:nvPicPr>
        <p:blipFill>
          <a:blip r:embed="rId5"/>
          <a:stretch>
            <a:fillRect/>
          </a:stretch>
        </p:blipFill>
        <p:spPr>
          <a:xfrm>
            <a:off x="894279" y="1311301"/>
            <a:ext cx="1867130" cy="1839991"/>
          </a:xfrm>
          <a:prstGeom prst="rect">
            <a:avLst/>
          </a:prstGeom>
        </p:spPr>
      </p:pic>
      <p:sp>
        <p:nvSpPr>
          <p:cNvPr id="3" name="标题 2"/>
          <p:cNvSpPr>
            <a:spLocks noGrp="1"/>
          </p:cNvSpPr>
          <p:nvPr>
            <p:ph type="title"/>
          </p:nvPr>
        </p:nvSpPr>
        <p:spPr/>
        <p:txBody>
          <a:bodyPr/>
          <a:lstStyle/>
          <a:p>
            <a:endParaRPr lang="zh-CN" altLang="en-US"/>
          </a:p>
        </p:txBody>
      </p:sp>
      <p:sp>
        <p:nvSpPr>
          <p:cNvPr id="21"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DOA Algorithms</a:t>
            </a:r>
          </a:p>
        </p:txBody>
      </p:sp>
      <p:pic>
        <p:nvPicPr>
          <p:cNvPr id="22" name="图片 21">
            <a:extLst>
              <a:ext uri="{FF2B5EF4-FFF2-40B4-BE49-F238E27FC236}">
                <a16:creationId xmlns:a16="http://schemas.microsoft.com/office/drawing/2014/main" id="{3B80958B-BD51-4259-8083-433D08D4600E}"/>
              </a:ext>
            </a:extLst>
          </p:cNvPr>
          <p:cNvPicPr>
            <a:picLocks noChangeAspect="1"/>
          </p:cNvPicPr>
          <p:nvPr/>
        </p:nvPicPr>
        <p:blipFill rotWithShape="1">
          <a:blip r:embed="rId6"/>
          <a:srcRect t="89926"/>
          <a:stretch/>
        </p:blipFill>
        <p:spPr>
          <a:xfrm>
            <a:off x="-13252" y="6676373"/>
            <a:ext cx="12192000" cy="199556"/>
          </a:xfrm>
          <a:prstGeom prst="rect">
            <a:avLst/>
          </a:prstGeom>
        </p:spPr>
      </p:pic>
      <p:pic>
        <p:nvPicPr>
          <p:cNvPr id="23" name="图片 22">
            <a:extLst>
              <a:ext uri="{FF2B5EF4-FFF2-40B4-BE49-F238E27FC236}">
                <a16:creationId xmlns:a16="http://schemas.microsoft.com/office/drawing/2014/main" id="{536FA410-CA7B-4155-91AD-C1EFBF723843}"/>
              </a:ext>
            </a:extLst>
          </p:cNvPr>
          <p:cNvPicPr>
            <a:picLocks noChangeAspect="1"/>
          </p:cNvPicPr>
          <p:nvPr/>
        </p:nvPicPr>
        <p:blipFill>
          <a:blip r:embed="rId7"/>
          <a:stretch>
            <a:fillRect/>
          </a:stretch>
        </p:blipFill>
        <p:spPr>
          <a:xfrm>
            <a:off x="9515388" y="485139"/>
            <a:ext cx="2358781" cy="579748"/>
          </a:xfrm>
          <a:prstGeom prst="rect">
            <a:avLst/>
          </a:prstGeom>
        </p:spPr>
      </p:pic>
      <p:pic>
        <p:nvPicPr>
          <p:cNvPr id="30" name="图片 29">
            <a:extLst>
              <a:ext uri="{FF2B5EF4-FFF2-40B4-BE49-F238E27FC236}">
                <a16:creationId xmlns:a16="http://schemas.microsoft.com/office/drawing/2014/main" id="{770405E0-9550-4A17-9425-E8D88562AABF}"/>
              </a:ext>
            </a:extLst>
          </p:cNvPr>
          <p:cNvPicPr>
            <a:picLocks noChangeAspect="1"/>
          </p:cNvPicPr>
          <p:nvPr/>
        </p:nvPicPr>
        <p:blipFill>
          <a:blip r:embed="rId8"/>
          <a:stretch>
            <a:fillRect/>
          </a:stretch>
        </p:blipFill>
        <p:spPr>
          <a:xfrm>
            <a:off x="466570" y="170798"/>
            <a:ext cx="265554" cy="934751"/>
          </a:xfrm>
          <a:prstGeom prst="rect">
            <a:avLst/>
          </a:prstGeom>
        </p:spPr>
      </p:pic>
    </p:spTree>
    <p:extLst>
      <p:ext uri="{BB962C8B-B14F-4D97-AF65-F5344CB8AC3E}">
        <p14:creationId xmlns:p14="http://schemas.microsoft.com/office/powerpoint/2010/main" val="1407575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任意多边形 6"/>
          <p:cNvSpPr/>
          <p:nvPr/>
        </p:nvSpPr>
        <p:spPr>
          <a:xfrm>
            <a:off x="613162" y="2081355"/>
            <a:ext cx="5049308" cy="1856483"/>
          </a:xfrm>
          <a:custGeom>
            <a:avLst/>
            <a:gdLst>
              <a:gd name="connsiteX0" fmla="*/ 1112071 w 4901184"/>
              <a:gd name="connsiteY0" fmla="*/ 0 h 1801368"/>
              <a:gd name="connsiteX1" fmla="*/ 4901184 w 4901184"/>
              <a:gd name="connsiteY1" fmla="*/ 0 h 1801368"/>
              <a:gd name="connsiteX2" fmla="*/ 4901184 w 4901184"/>
              <a:gd name="connsiteY2" fmla="*/ 1008251 h 1801368"/>
              <a:gd name="connsiteX3" fmla="*/ 3799357 w 4901184"/>
              <a:gd name="connsiteY3" fmla="*/ 1801368 h 1801368"/>
              <a:gd name="connsiteX4" fmla="*/ 0 w 4901184"/>
              <a:gd name="connsiteY4" fmla="*/ 1801368 h 1801368"/>
              <a:gd name="connsiteX5" fmla="*/ 0 w 4901184"/>
              <a:gd name="connsiteY5" fmla="*/ 800490 h 180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1801368">
                <a:moveTo>
                  <a:pt x="1112071" y="0"/>
                </a:moveTo>
                <a:lnTo>
                  <a:pt x="4901184" y="0"/>
                </a:lnTo>
                <a:lnTo>
                  <a:pt x="4901184" y="1008251"/>
                </a:lnTo>
                <a:lnTo>
                  <a:pt x="3799357" y="1801368"/>
                </a:lnTo>
                <a:lnTo>
                  <a:pt x="0" y="1801368"/>
                </a:lnTo>
                <a:lnTo>
                  <a:pt x="0" y="800490"/>
                </a:lnTo>
                <a:close/>
              </a:path>
            </a:pathLst>
          </a:custGeom>
          <a:solidFill>
            <a:schemeClr val="accent2">
              <a:alpha val="85000"/>
            </a:schemeClr>
          </a:solidFill>
          <a:ln w="12700" cap="flat" cmpd="sng" algn="ctr">
            <a:solidFill>
              <a:schemeClr val="accent1">
                <a:lumMod val="20000"/>
                <a:lumOff val="80000"/>
              </a:schemeClr>
            </a:solidFill>
            <a:prstDash val="solid"/>
            <a:miter lim="800000"/>
          </a:ln>
          <a:effectLst/>
        </p:spPr>
        <p:txBody>
          <a:bodyPr lIns="121746" tIns="60864" rIns="121746" bIns="60864" anchor="ctr"/>
          <a:lstStyle/>
          <a:p>
            <a:pPr algn="ctr" defTabSz="1217436">
              <a:defRPr/>
            </a:pPr>
            <a:endParaRPr lang="zh-CN" altLang="en-US" sz="1200" kern="0">
              <a:solidFill>
                <a:prstClr val="white"/>
              </a:solidFill>
              <a:latin typeface="Calibri"/>
              <a:ea typeface="幼圆"/>
            </a:endParaRPr>
          </a:p>
        </p:txBody>
      </p:sp>
      <p:cxnSp>
        <p:nvCxnSpPr>
          <p:cNvPr id="8" name="直接连接符 7"/>
          <p:cNvCxnSpPr/>
          <p:nvPr/>
        </p:nvCxnSpPr>
        <p:spPr>
          <a:xfrm flipH="1">
            <a:off x="289598" y="1932317"/>
            <a:ext cx="1666204" cy="1207744"/>
          </a:xfrm>
          <a:prstGeom prst="line">
            <a:avLst/>
          </a:prstGeom>
          <a:noFill/>
          <a:ln w="12700" cap="flat" cmpd="sng" algn="ctr">
            <a:solidFill>
              <a:schemeClr val="bg1"/>
            </a:solidFill>
            <a:prstDash val="solid"/>
            <a:miter lim="800000"/>
          </a:ln>
          <a:effectLst/>
        </p:spPr>
      </p:cxnSp>
      <p:cxnSp>
        <p:nvCxnSpPr>
          <p:cNvPr id="9" name="直接连接符 8"/>
          <p:cNvCxnSpPr/>
          <p:nvPr/>
        </p:nvCxnSpPr>
        <p:spPr>
          <a:xfrm flipH="1">
            <a:off x="4214002" y="2857500"/>
            <a:ext cx="1795734" cy="1316680"/>
          </a:xfrm>
          <a:prstGeom prst="line">
            <a:avLst/>
          </a:prstGeom>
          <a:noFill/>
          <a:ln w="12700" cap="flat" cmpd="sng" algn="ctr">
            <a:solidFill>
              <a:schemeClr val="bg1"/>
            </a:solidFill>
            <a:prstDash val="solid"/>
            <a:miter lim="800000"/>
          </a:ln>
          <a:effectLst/>
        </p:spPr>
      </p:cxnSp>
      <p:sp>
        <p:nvSpPr>
          <p:cNvPr id="10" name="TextBox 21"/>
          <p:cNvSpPr txBox="1"/>
          <p:nvPr/>
        </p:nvSpPr>
        <p:spPr>
          <a:xfrm>
            <a:off x="2061634" y="2147314"/>
            <a:ext cx="2152368" cy="615171"/>
          </a:xfrm>
          <a:prstGeom prst="rect">
            <a:avLst/>
          </a:prstGeom>
          <a:noFill/>
        </p:spPr>
        <p:txBody>
          <a:bodyPr wrap="square" lIns="121581" tIns="60768" rIns="121581" bIns="60768"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Third</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86559" y="2615925"/>
            <a:ext cx="3942641" cy="1354211"/>
          </a:xfrm>
          <a:prstGeom prst="rect">
            <a:avLst/>
          </a:prstGeom>
          <a:noFill/>
        </p:spPr>
        <p:txBody>
          <a:bodyPr wrap="square" lIns="121914" tIns="60957" rIns="121914" bIns="60957" rtlCol="0">
            <a:spAutoFit/>
          </a:bodyPr>
          <a:lstStyle/>
          <a:p>
            <a:r>
              <a:rPr lang="en-US" altLang="zh-CN" sz="4000" b="1" dirty="0">
                <a:solidFill>
                  <a:schemeClr val="bg1"/>
                </a:solidFill>
                <a:cs typeface="+mn-ea"/>
                <a:sym typeface="+mn-lt"/>
              </a:rPr>
              <a:t>Range-Doppler Calculation</a:t>
            </a:r>
          </a:p>
        </p:txBody>
      </p:sp>
      <p:pic>
        <p:nvPicPr>
          <p:cNvPr id="13" name="图形 5">
            <a:extLst>
              <a:ext uri="{FF2B5EF4-FFF2-40B4-BE49-F238E27FC236}">
                <a16:creationId xmlns:a16="http://schemas.microsoft.com/office/drawing/2014/main" id="{1EB135B1-7C29-4F1A-AB21-C87003576352}"/>
              </a:ext>
            </a:extLst>
          </p:cNvPr>
          <p:cNvPicPr>
            <a:picLocks noChangeAspect="1"/>
          </p:cNvPicPr>
          <p:nvPr/>
        </p:nvPicPr>
        <p:blipFill>
          <a:blip r:embed="rId4"/>
          <a:stretch>
            <a:fillRect/>
          </a:stretch>
        </p:blipFill>
        <p:spPr>
          <a:xfrm>
            <a:off x="1086559" y="351138"/>
            <a:ext cx="4217199" cy="562293"/>
          </a:xfrm>
          <a:prstGeom prst="rect">
            <a:avLst/>
          </a:prstGeom>
        </p:spPr>
      </p:pic>
      <p:sp>
        <p:nvSpPr>
          <p:cNvPr id="14" name="箭头: 五边形 20">
            <a:extLst>
              <a:ext uri="{FF2B5EF4-FFF2-40B4-BE49-F238E27FC236}">
                <a16:creationId xmlns:a16="http://schemas.microsoft.com/office/drawing/2014/main" id="{5131FCE6-FBF9-4D4D-9926-96FF6B9BEA53}"/>
              </a:ext>
            </a:extLst>
          </p:cNvPr>
          <p:cNvSpPr/>
          <p:nvPr/>
        </p:nvSpPr>
        <p:spPr>
          <a:xfrm rot="5400000">
            <a:off x="-51547" y="346229"/>
            <a:ext cx="1234440" cy="765811"/>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15" name="图形 9">
            <a:extLst>
              <a:ext uri="{FF2B5EF4-FFF2-40B4-BE49-F238E27FC236}">
                <a16:creationId xmlns:a16="http://schemas.microsoft.com/office/drawing/2014/main" id="{CD48BD1B-6EF0-4E68-8AAF-3994B9C5FFCF}"/>
              </a:ext>
            </a:extLst>
          </p:cNvPr>
          <p:cNvPicPr>
            <a:picLocks noChangeAspect="1"/>
          </p:cNvPicPr>
          <p:nvPr/>
        </p:nvPicPr>
        <p:blipFill>
          <a:blip r:embed="rId5"/>
          <a:stretch>
            <a:fillRect/>
          </a:stretch>
        </p:blipFill>
        <p:spPr>
          <a:xfrm>
            <a:off x="320749" y="273524"/>
            <a:ext cx="489848" cy="717523"/>
          </a:xfrm>
          <a:prstGeom prst="rect">
            <a:avLst/>
          </a:prstGeom>
        </p:spPr>
      </p:pic>
    </p:spTree>
    <p:extLst>
      <p:ext uri="{BB962C8B-B14F-4D97-AF65-F5344CB8AC3E}">
        <p14:creationId xmlns:p14="http://schemas.microsoft.com/office/powerpoint/2010/main" val="2631597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19</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pic>
        <p:nvPicPr>
          <p:cNvPr id="15" name="图片 14">
            <a:extLst>
              <a:ext uri="{FF2B5EF4-FFF2-40B4-BE49-F238E27FC236}">
                <a16:creationId xmlns:a16="http://schemas.microsoft.com/office/drawing/2014/main" id="{7C8909B2-00B8-4450-8843-151535FF0692}"/>
              </a:ext>
            </a:extLst>
          </p:cNvPr>
          <p:cNvPicPr>
            <a:picLocks noChangeAspect="1"/>
          </p:cNvPicPr>
          <p:nvPr/>
        </p:nvPicPr>
        <p:blipFill>
          <a:blip r:embed="rId2"/>
          <a:stretch>
            <a:fillRect/>
          </a:stretch>
        </p:blipFill>
        <p:spPr>
          <a:xfrm>
            <a:off x="1092893" y="1373759"/>
            <a:ext cx="10006214" cy="4520145"/>
          </a:xfrm>
          <a:prstGeom prst="rect">
            <a:avLst/>
          </a:prstGeom>
        </p:spPr>
      </p:pic>
      <p:sp>
        <p:nvSpPr>
          <p:cNvPr id="23" name="文本框 22">
            <a:extLst>
              <a:ext uri="{FF2B5EF4-FFF2-40B4-BE49-F238E27FC236}">
                <a16:creationId xmlns:a16="http://schemas.microsoft.com/office/drawing/2014/main" id="{2C639D91-71B2-4D18-AF2F-77E20EF5BDE3}"/>
              </a:ext>
            </a:extLst>
          </p:cNvPr>
          <p:cNvSpPr txBox="1"/>
          <p:nvPr/>
        </p:nvSpPr>
        <p:spPr>
          <a:xfrm>
            <a:off x="527611" y="6171684"/>
            <a:ext cx="2901390" cy="369332"/>
          </a:xfrm>
          <a:prstGeom prst="rect">
            <a:avLst/>
          </a:prstGeom>
          <a:noFill/>
        </p:spPr>
        <p:txBody>
          <a:bodyPr wrap="square">
            <a:spAutoFit/>
          </a:bodyPr>
          <a:lstStyle/>
          <a:p>
            <a:r>
              <a:rPr lang="en-US" altLang="zh-CN" dirty="0"/>
              <a:t>From Rui Wang’s Lecture</a:t>
            </a:r>
            <a:endParaRPr lang="zh-CN" altLang="en-US" dirty="0"/>
          </a:p>
        </p:txBody>
      </p:sp>
      <p:sp>
        <p:nvSpPr>
          <p:cNvPr id="3" name="标题 2"/>
          <p:cNvSpPr>
            <a:spLocks noGrp="1"/>
          </p:cNvSpPr>
          <p:nvPr>
            <p:ph type="title"/>
          </p:nvPr>
        </p:nvSpPr>
        <p:spPr/>
        <p:txBody>
          <a:bodyPr/>
          <a:lstStyle/>
          <a:p>
            <a:endParaRPr lang="zh-CN" altLang="en-US" dirty="0"/>
          </a:p>
        </p:txBody>
      </p:sp>
      <p:sp>
        <p:nvSpPr>
          <p:cNvPr id="8"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p>
        </p:txBody>
      </p:sp>
      <p:pic>
        <p:nvPicPr>
          <p:cNvPr id="9" name="图片 8">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10" name="图片 9">
            <a:extLst>
              <a:ext uri="{FF2B5EF4-FFF2-40B4-BE49-F238E27FC236}">
                <a16:creationId xmlns:a16="http://schemas.microsoft.com/office/drawing/2014/main" id="{536FA410-CA7B-4155-91AD-C1EFBF723843}"/>
              </a:ext>
            </a:extLst>
          </p:cNvPr>
          <p:cNvPicPr>
            <a:picLocks noChangeAspect="1"/>
          </p:cNvPicPr>
          <p:nvPr/>
        </p:nvPicPr>
        <p:blipFill>
          <a:blip r:embed="rId4"/>
          <a:stretch>
            <a:fillRect/>
          </a:stretch>
        </p:blipFill>
        <p:spPr>
          <a:xfrm>
            <a:off x="9515388" y="485139"/>
            <a:ext cx="2358781" cy="579748"/>
          </a:xfrm>
          <a:prstGeom prst="rect">
            <a:avLst/>
          </a:prstGeom>
        </p:spPr>
      </p:pic>
      <p:pic>
        <p:nvPicPr>
          <p:cNvPr id="11" name="图片 10">
            <a:extLst>
              <a:ext uri="{FF2B5EF4-FFF2-40B4-BE49-F238E27FC236}">
                <a16:creationId xmlns:a16="http://schemas.microsoft.com/office/drawing/2014/main" id="{770405E0-9550-4A17-9425-E8D88562AABF}"/>
              </a:ext>
            </a:extLst>
          </p:cNvPr>
          <p:cNvPicPr>
            <a:picLocks noChangeAspect="1"/>
          </p:cNvPicPr>
          <p:nvPr/>
        </p:nvPicPr>
        <p:blipFill>
          <a:blip r:embed="rId5"/>
          <a:stretch>
            <a:fillRect/>
          </a:stretch>
        </p:blipFill>
        <p:spPr>
          <a:xfrm>
            <a:off x="466570" y="170798"/>
            <a:ext cx="265554" cy="934751"/>
          </a:xfrm>
          <a:prstGeom prst="rect">
            <a:avLst/>
          </a:prstGeom>
        </p:spPr>
      </p:pic>
    </p:spTree>
    <p:extLst>
      <p:ext uri="{BB962C8B-B14F-4D97-AF65-F5344CB8AC3E}">
        <p14:creationId xmlns:p14="http://schemas.microsoft.com/office/powerpoint/2010/main" val="804062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8" name="平行四边形 7"/>
          <p:cNvSpPr/>
          <p:nvPr/>
        </p:nvSpPr>
        <p:spPr>
          <a:xfrm flipH="1" flipV="1">
            <a:off x="2187992" y="0"/>
            <a:ext cx="9451557" cy="6857999"/>
          </a:xfrm>
          <a:prstGeom prst="parallelogram">
            <a:avLst>
              <a:gd name="adj" fmla="val 31935"/>
            </a:avLst>
          </a:prstGeom>
          <a:solidFill>
            <a:schemeClr val="accent2">
              <a:alpha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6001955" y="1307100"/>
            <a:ext cx="4188717" cy="584775"/>
          </a:xfrm>
          <a:prstGeom prst="rect">
            <a:avLst/>
          </a:prstGeom>
        </p:spPr>
        <p:txBody>
          <a:bodyPr wrap="square">
            <a:spAutoFit/>
          </a:bodyPr>
          <a:lstStyle/>
          <a:p>
            <a:r>
              <a:rPr lang="en-US" altLang="zh-CN" sz="3200" dirty="0">
                <a:solidFill>
                  <a:schemeClr val="bg1"/>
                </a:solidFill>
                <a:cs typeface="+mn-ea"/>
                <a:sym typeface="+mn-lt"/>
              </a:rPr>
              <a:t>DOA Tech Background</a:t>
            </a:r>
          </a:p>
        </p:txBody>
      </p:sp>
      <p:sp>
        <p:nvSpPr>
          <p:cNvPr id="10" name="平行四边形 9"/>
          <p:cNvSpPr/>
          <p:nvPr/>
        </p:nvSpPr>
        <p:spPr>
          <a:xfrm flipH="1" flipV="1">
            <a:off x="3886531" y="774813"/>
            <a:ext cx="6705269" cy="5524274"/>
          </a:xfrm>
          <a:prstGeom prst="parallelogram">
            <a:avLst>
              <a:gd name="adj" fmla="val 32170"/>
            </a:avLst>
          </a:prstGeom>
          <a:noFill/>
          <a:ln w="381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613798" y="2111889"/>
            <a:ext cx="900000" cy="900000"/>
          </a:xfrm>
          <a:prstGeom prst="ellipse">
            <a:avLst/>
          </a:prstGeom>
          <a:solidFill>
            <a:srgbClr val="FFFF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5723329" y="2269501"/>
            <a:ext cx="3259591" cy="584775"/>
          </a:xfrm>
          <a:prstGeom prst="rect">
            <a:avLst/>
          </a:prstGeom>
        </p:spPr>
        <p:txBody>
          <a:bodyPr wrap="square">
            <a:spAutoFit/>
          </a:bodyPr>
          <a:lstStyle/>
          <a:p>
            <a:r>
              <a:rPr lang="en-US" altLang="zh-CN" sz="3200" dirty="0">
                <a:solidFill>
                  <a:schemeClr val="bg1"/>
                </a:solidFill>
                <a:cs typeface="+mn-ea"/>
                <a:sym typeface="+mn-lt"/>
              </a:rPr>
              <a:t>DOA Algorithms</a:t>
            </a:r>
          </a:p>
        </p:txBody>
      </p:sp>
      <p:sp>
        <p:nvSpPr>
          <p:cNvPr id="13" name="矩形 12"/>
          <p:cNvSpPr/>
          <p:nvPr/>
        </p:nvSpPr>
        <p:spPr>
          <a:xfrm>
            <a:off x="4657340" y="2262029"/>
            <a:ext cx="815393" cy="584775"/>
          </a:xfrm>
          <a:prstGeom prst="rect">
            <a:avLst/>
          </a:prstGeom>
        </p:spPr>
        <p:txBody>
          <a:bodyPr wrap="square">
            <a:spAutoFit/>
          </a:bodyPr>
          <a:lstStyle/>
          <a:p>
            <a:pPr algn="ctr"/>
            <a:r>
              <a:rPr lang="en-US" altLang="zh-CN" sz="3200" dirty="0">
                <a:cs typeface="+mn-ea"/>
                <a:sym typeface="+mn-lt"/>
              </a:rPr>
              <a:t>02</a:t>
            </a:r>
          </a:p>
        </p:txBody>
      </p:sp>
      <p:sp>
        <p:nvSpPr>
          <p:cNvPr id="14" name="椭圆 13"/>
          <p:cNvSpPr/>
          <p:nvPr/>
        </p:nvSpPr>
        <p:spPr>
          <a:xfrm>
            <a:off x="4276533" y="3117363"/>
            <a:ext cx="900000" cy="900000"/>
          </a:xfrm>
          <a:prstGeom prst="ellipse">
            <a:avLst/>
          </a:prstGeom>
          <a:solidFill>
            <a:srgbClr val="FFFF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5424164" y="3274975"/>
            <a:ext cx="4046892" cy="1077218"/>
          </a:xfrm>
          <a:prstGeom prst="rect">
            <a:avLst/>
          </a:prstGeom>
        </p:spPr>
        <p:txBody>
          <a:bodyPr wrap="square">
            <a:spAutoFit/>
          </a:bodyPr>
          <a:lstStyle/>
          <a:p>
            <a:r>
              <a:rPr lang="en-US" altLang="zh-CN" sz="3200" dirty="0">
                <a:solidFill>
                  <a:schemeClr val="bg1"/>
                </a:solidFill>
                <a:cs typeface="+mn-ea"/>
                <a:sym typeface="+mn-lt"/>
              </a:rPr>
              <a:t>Range-Doppler Calculation</a:t>
            </a:r>
          </a:p>
        </p:txBody>
      </p:sp>
      <p:sp>
        <p:nvSpPr>
          <p:cNvPr id="17" name="矩形 16"/>
          <p:cNvSpPr/>
          <p:nvPr/>
        </p:nvSpPr>
        <p:spPr>
          <a:xfrm>
            <a:off x="4320075" y="3267503"/>
            <a:ext cx="815393" cy="584775"/>
          </a:xfrm>
          <a:prstGeom prst="rect">
            <a:avLst/>
          </a:prstGeom>
        </p:spPr>
        <p:txBody>
          <a:bodyPr wrap="square">
            <a:spAutoFit/>
          </a:bodyPr>
          <a:lstStyle/>
          <a:p>
            <a:pPr algn="ctr"/>
            <a:r>
              <a:rPr lang="en-US" altLang="zh-CN" sz="3200" dirty="0">
                <a:cs typeface="+mn-ea"/>
                <a:sym typeface="+mn-lt"/>
              </a:rPr>
              <a:t>03</a:t>
            </a:r>
          </a:p>
        </p:txBody>
      </p:sp>
      <p:sp>
        <p:nvSpPr>
          <p:cNvPr id="21" name="椭圆 20"/>
          <p:cNvSpPr/>
          <p:nvPr/>
        </p:nvSpPr>
        <p:spPr>
          <a:xfrm>
            <a:off x="4018579" y="4125449"/>
            <a:ext cx="900000" cy="900000"/>
          </a:xfrm>
          <a:prstGeom prst="ellipse">
            <a:avLst/>
          </a:prstGeom>
          <a:solidFill>
            <a:srgbClr val="FFFF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5147160" y="4283061"/>
            <a:ext cx="4993345" cy="584775"/>
          </a:xfrm>
          <a:prstGeom prst="rect">
            <a:avLst/>
          </a:prstGeom>
        </p:spPr>
        <p:txBody>
          <a:bodyPr wrap="square">
            <a:spAutoFit/>
          </a:bodyPr>
          <a:lstStyle/>
          <a:p>
            <a:r>
              <a:rPr lang="en-US" altLang="zh-CN" sz="3200" dirty="0">
                <a:solidFill>
                  <a:schemeClr val="bg1"/>
                </a:solidFill>
                <a:cs typeface="+mn-ea"/>
                <a:sym typeface="+mn-lt"/>
              </a:rPr>
              <a:t>Experience Detail</a:t>
            </a:r>
          </a:p>
        </p:txBody>
      </p:sp>
      <p:sp>
        <p:nvSpPr>
          <p:cNvPr id="23" name="矩形 22"/>
          <p:cNvSpPr/>
          <p:nvPr/>
        </p:nvSpPr>
        <p:spPr>
          <a:xfrm>
            <a:off x="4062121" y="4275589"/>
            <a:ext cx="815393" cy="584775"/>
          </a:xfrm>
          <a:prstGeom prst="rect">
            <a:avLst/>
          </a:prstGeom>
        </p:spPr>
        <p:txBody>
          <a:bodyPr wrap="square">
            <a:spAutoFit/>
          </a:bodyPr>
          <a:lstStyle/>
          <a:p>
            <a:pPr algn="ctr"/>
            <a:r>
              <a:rPr lang="en-US" altLang="zh-CN" sz="3200" dirty="0">
                <a:cs typeface="+mn-ea"/>
                <a:sym typeface="+mn-lt"/>
              </a:rPr>
              <a:t>04</a:t>
            </a:r>
          </a:p>
        </p:txBody>
      </p:sp>
      <p:sp>
        <p:nvSpPr>
          <p:cNvPr id="24" name="椭圆 23"/>
          <p:cNvSpPr/>
          <p:nvPr/>
        </p:nvSpPr>
        <p:spPr>
          <a:xfrm>
            <a:off x="4875037" y="1149488"/>
            <a:ext cx="900000" cy="900000"/>
          </a:xfrm>
          <a:prstGeom prst="ellipse">
            <a:avLst/>
          </a:prstGeom>
          <a:solidFill>
            <a:srgbClr val="FFFF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4918579" y="1299628"/>
            <a:ext cx="815393" cy="584775"/>
          </a:xfrm>
          <a:prstGeom prst="rect">
            <a:avLst/>
          </a:prstGeom>
        </p:spPr>
        <p:txBody>
          <a:bodyPr wrap="square">
            <a:spAutoFit/>
          </a:bodyPr>
          <a:lstStyle/>
          <a:p>
            <a:pPr algn="ctr"/>
            <a:r>
              <a:rPr lang="en-US" altLang="zh-CN" sz="3200" dirty="0">
                <a:cs typeface="+mn-ea"/>
                <a:sym typeface="+mn-lt"/>
              </a:rPr>
              <a:t>01</a:t>
            </a:r>
          </a:p>
        </p:txBody>
      </p:sp>
      <p:sp>
        <p:nvSpPr>
          <p:cNvPr id="26" name="矩形 25"/>
          <p:cNvSpPr/>
          <p:nvPr/>
        </p:nvSpPr>
        <p:spPr>
          <a:xfrm>
            <a:off x="410384" y="1003508"/>
            <a:ext cx="3624356" cy="809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5400" b="1" dirty="0">
                <a:solidFill>
                  <a:schemeClr val="bg1"/>
                </a:solidFill>
                <a:cs typeface="+mn-ea"/>
                <a:sym typeface="+mn-lt"/>
              </a:rPr>
              <a:t>Contents</a:t>
            </a:r>
          </a:p>
        </p:txBody>
      </p:sp>
      <p:sp>
        <p:nvSpPr>
          <p:cNvPr id="27" name="椭圆 26"/>
          <p:cNvSpPr/>
          <p:nvPr/>
        </p:nvSpPr>
        <p:spPr>
          <a:xfrm>
            <a:off x="3716275" y="5176561"/>
            <a:ext cx="900000" cy="900000"/>
          </a:xfrm>
          <a:prstGeom prst="ellipse">
            <a:avLst/>
          </a:prstGeom>
          <a:solidFill>
            <a:srgbClr val="FFFF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4844856" y="5334173"/>
            <a:ext cx="4993345" cy="584775"/>
          </a:xfrm>
          <a:prstGeom prst="rect">
            <a:avLst/>
          </a:prstGeom>
        </p:spPr>
        <p:txBody>
          <a:bodyPr wrap="square">
            <a:spAutoFit/>
          </a:bodyPr>
          <a:lstStyle/>
          <a:p>
            <a:r>
              <a:rPr lang="en-US" altLang="zh-CN" sz="3200" dirty="0">
                <a:solidFill>
                  <a:schemeClr val="bg1"/>
                </a:solidFill>
                <a:cs typeface="+mn-ea"/>
                <a:sym typeface="+mn-lt"/>
              </a:rPr>
              <a:t>Conclusion</a:t>
            </a:r>
          </a:p>
        </p:txBody>
      </p:sp>
      <p:sp>
        <p:nvSpPr>
          <p:cNvPr id="29" name="矩形 28"/>
          <p:cNvSpPr/>
          <p:nvPr/>
        </p:nvSpPr>
        <p:spPr>
          <a:xfrm>
            <a:off x="3759817" y="5326701"/>
            <a:ext cx="815393" cy="584775"/>
          </a:xfrm>
          <a:prstGeom prst="rect">
            <a:avLst/>
          </a:prstGeom>
        </p:spPr>
        <p:txBody>
          <a:bodyPr wrap="square">
            <a:spAutoFit/>
          </a:bodyPr>
          <a:lstStyle/>
          <a:p>
            <a:pPr algn="ctr"/>
            <a:r>
              <a:rPr lang="en-US" altLang="zh-CN" sz="3200" dirty="0">
                <a:cs typeface="+mn-ea"/>
                <a:sym typeface="+mn-lt"/>
              </a:rPr>
              <a:t>05</a:t>
            </a:r>
          </a:p>
        </p:txBody>
      </p:sp>
    </p:spTree>
    <p:extLst>
      <p:ext uri="{BB962C8B-B14F-4D97-AF65-F5344CB8AC3E}">
        <p14:creationId xmlns:p14="http://schemas.microsoft.com/office/powerpoint/2010/main" val="2601950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20</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pic>
        <p:nvPicPr>
          <p:cNvPr id="4" name="图片 3">
            <a:extLst>
              <a:ext uri="{FF2B5EF4-FFF2-40B4-BE49-F238E27FC236}">
                <a16:creationId xmlns:a16="http://schemas.microsoft.com/office/drawing/2014/main" id="{6A04F98C-E54E-47E9-9DF8-08091DA131F2}"/>
              </a:ext>
            </a:extLst>
          </p:cNvPr>
          <p:cNvPicPr>
            <a:picLocks noChangeAspect="1"/>
          </p:cNvPicPr>
          <p:nvPr/>
        </p:nvPicPr>
        <p:blipFill>
          <a:blip r:embed="rId2"/>
          <a:stretch>
            <a:fillRect/>
          </a:stretch>
        </p:blipFill>
        <p:spPr>
          <a:xfrm>
            <a:off x="4953000" y="1773349"/>
            <a:ext cx="5112002" cy="785715"/>
          </a:xfrm>
          <a:prstGeom prst="rect">
            <a:avLst/>
          </a:prstGeom>
        </p:spPr>
      </p:pic>
      <p:sp>
        <p:nvSpPr>
          <p:cNvPr id="14" name="文本框 13">
            <a:extLst>
              <a:ext uri="{FF2B5EF4-FFF2-40B4-BE49-F238E27FC236}">
                <a16:creationId xmlns:a16="http://schemas.microsoft.com/office/drawing/2014/main" id="{96DFE520-18F7-4A6A-A142-A1F9AC8F0D1B}"/>
              </a:ext>
            </a:extLst>
          </p:cNvPr>
          <p:cNvSpPr txBox="1"/>
          <p:nvPr/>
        </p:nvSpPr>
        <p:spPr>
          <a:xfrm>
            <a:off x="750694" y="1904597"/>
            <a:ext cx="3806156"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Ambiguity Function</a:t>
            </a:r>
            <a:endParaRPr lang="zh-CN" altLang="en-US" sz="2000" dirty="0">
              <a:solidFill>
                <a:srgbClr val="FF0000"/>
              </a:solidFill>
            </a:endParaRPr>
          </a:p>
        </p:txBody>
      </p:sp>
      <p:pic>
        <p:nvPicPr>
          <p:cNvPr id="5" name="图片 4">
            <a:extLst>
              <a:ext uri="{FF2B5EF4-FFF2-40B4-BE49-F238E27FC236}">
                <a16:creationId xmlns:a16="http://schemas.microsoft.com/office/drawing/2014/main" id="{965705B9-431D-4617-8ABE-A99BEA7365CD}"/>
              </a:ext>
            </a:extLst>
          </p:cNvPr>
          <p:cNvPicPr>
            <a:picLocks noChangeAspect="1"/>
          </p:cNvPicPr>
          <p:nvPr/>
        </p:nvPicPr>
        <p:blipFill>
          <a:blip r:embed="rId3"/>
          <a:stretch>
            <a:fillRect/>
          </a:stretch>
        </p:blipFill>
        <p:spPr>
          <a:xfrm>
            <a:off x="2200554" y="2559064"/>
            <a:ext cx="7032898" cy="3232448"/>
          </a:xfrm>
          <a:prstGeom prst="rect">
            <a:avLst/>
          </a:prstGeom>
        </p:spPr>
      </p:pic>
      <p:sp>
        <p:nvSpPr>
          <p:cNvPr id="3" name="标题 2"/>
          <p:cNvSpPr>
            <a:spLocks noGrp="1"/>
          </p:cNvSpPr>
          <p:nvPr>
            <p:ph type="title"/>
          </p:nvPr>
        </p:nvSpPr>
        <p:spPr/>
        <p:txBody>
          <a:bodyPr/>
          <a:lstStyle/>
          <a:p>
            <a:endParaRPr lang="zh-CN" altLang="en-US"/>
          </a:p>
        </p:txBody>
      </p:sp>
      <p:sp>
        <p:nvSpPr>
          <p:cNvPr id="9"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p>
        </p:txBody>
      </p:sp>
      <p:pic>
        <p:nvPicPr>
          <p:cNvPr id="10" name="图片 9">
            <a:extLst>
              <a:ext uri="{FF2B5EF4-FFF2-40B4-BE49-F238E27FC236}">
                <a16:creationId xmlns:a16="http://schemas.microsoft.com/office/drawing/2014/main" id="{3B80958B-BD51-4259-8083-433D08D4600E}"/>
              </a:ext>
            </a:extLst>
          </p:cNvPr>
          <p:cNvPicPr>
            <a:picLocks noChangeAspect="1"/>
          </p:cNvPicPr>
          <p:nvPr/>
        </p:nvPicPr>
        <p:blipFill rotWithShape="1">
          <a:blip r:embed="rId4"/>
          <a:srcRect t="89926"/>
          <a:stretch/>
        </p:blipFill>
        <p:spPr>
          <a:xfrm>
            <a:off x="-13252" y="6676373"/>
            <a:ext cx="12192000" cy="199556"/>
          </a:xfrm>
          <a:prstGeom prst="rect">
            <a:avLst/>
          </a:prstGeom>
        </p:spPr>
      </p:pic>
      <p:pic>
        <p:nvPicPr>
          <p:cNvPr id="11" name="图片 10">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pic>
        <p:nvPicPr>
          <p:cNvPr id="12" name="图片 11">
            <a:extLst>
              <a:ext uri="{FF2B5EF4-FFF2-40B4-BE49-F238E27FC236}">
                <a16:creationId xmlns:a16="http://schemas.microsoft.com/office/drawing/2014/main" id="{770405E0-9550-4A17-9425-E8D88562AABF}"/>
              </a:ext>
            </a:extLst>
          </p:cNvPr>
          <p:cNvPicPr>
            <a:picLocks noChangeAspect="1"/>
          </p:cNvPicPr>
          <p:nvPr/>
        </p:nvPicPr>
        <p:blipFill>
          <a:blip r:embed="rId6"/>
          <a:stretch>
            <a:fillRect/>
          </a:stretch>
        </p:blipFill>
        <p:spPr>
          <a:xfrm>
            <a:off x="466570" y="170798"/>
            <a:ext cx="265554" cy="934751"/>
          </a:xfrm>
          <a:prstGeom prst="rect">
            <a:avLst/>
          </a:prstGeom>
        </p:spPr>
      </p:pic>
    </p:spTree>
    <p:extLst>
      <p:ext uri="{BB962C8B-B14F-4D97-AF65-F5344CB8AC3E}">
        <p14:creationId xmlns:p14="http://schemas.microsoft.com/office/powerpoint/2010/main" val="3053861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21</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pic>
        <p:nvPicPr>
          <p:cNvPr id="8" name="图片 7">
            <a:extLst>
              <a:ext uri="{FF2B5EF4-FFF2-40B4-BE49-F238E27FC236}">
                <a16:creationId xmlns:a16="http://schemas.microsoft.com/office/drawing/2014/main" id="{3888CA5E-0525-43F6-9537-485D40B02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251" y="1928189"/>
            <a:ext cx="3463838" cy="3471912"/>
          </a:xfrm>
          <a:prstGeom prst="rect">
            <a:avLst/>
          </a:prstGeom>
        </p:spPr>
      </p:pic>
      <p:pic>
        <p:nvPicPr>
          <p:cNvPr id="10" name="图片 9">
            <a:extLst>
              <a:ext uri="{FF2B5EF4-FFF2-40B4-BE49-F238E27FC236}">
                <a16:creationId xmlns:a16="http://schemas.microsoft.com/office/drawing/2014/main" id="{DE356787-B834-49ED-991B-A3AA1C36CE78}"/>
              </a:ext>
            </a:extLst>
          </p:cNvPr>
          <p:cNvPicPr>
            <a:picLocks noChangeAspect="1"/>
          </p:cNvPicPr>
          <p:nvPr/>
        </p:nvPicPr>
        <p:blipFill>
          <a:blip r:embed="rId3"/>
          <a:stretch>
            <a:fillRect/>
          </a:stretch>
        </p:blipFill>
        <p:spPr>
          <a:xfrm>
            <a:off x="5181601" y="2125144"/>
            <a:ext cx="6038337" cy="3078003"/>
          </a:xfrm>
          <a:prstGeom prst="rect">
            <a:avLst/>
          </a:prstGeom>
        </p:spPr>
      </p:pic>
      <p:sp>
        <p:nvSpPr>
          <p:cNvPr id="3" name="标题 2"/>
          <p:cNvSpPr>
            <a:spLocks noGrp="1"/>
          </p:cNvSpPr>
          <p:nvPr>
            <p:ph type="title"/>
          </p:nvPr>
        </p:nvSpPr>
        <p:spPr/>
        <p:txBody>
          <a:bodyPr/>
          <a:lstStyle/>
          <a:p>
            <a:endParaRPr lang="zh-CN" altLang="en-US"/>
          </a:p>
        </p:txBody>
      </p:sp>
      <p:sp>
        <p:nvSpPr>
          <p:cNvPr id="9"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p>
        </p:txBody>
      </p:sp>
      <p:pic>
        <p:nvPicPr>
          <p:cNvPr id="11" name="图片 10">
            <a:extLst>
              <a:ext uri="{FF2B5EF4-FFF2-40B4-BE49-F238E27FC236}">
                <a16:creationId xmlns:a16="http://schemas.microsoft.com/office/drawing/2014/main" id="{3B80958B-BD51-4259-8083-433D08D4600E}"/>
              </a:ext>
            </a:extLst>
          </p:cNvPr>
          <p:cNvPicPr>
            <a:picLocks noChangeAspect="1"/>
          </p:cNvPicPr>
          <p:nvPr/>
        </p:nvPicPr>
        <p:blipFill rotWithShape="1">
          <a:blip r:embed="rId4"/>
          <a:srcRect t="89926"/>
          <a:stretch/>
        </p:blipFill>
        <p:spPr>
          <a:xfrm>
            <a:off x="-13252" y="6676373"/>
            <a:ext cx="12192000" cy="199556"/>
          </a:xfrm>
          <a:prstGeom prst="rect">
            <a:avLst/>
          </a:prstGeom>
        </p:spPr>
      </p:pic>
      <p:pic>
        <p:nvPicPr>
          <p:cNvPr id="12" name="图片 11">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pic>
        <p:nvPicPr>
          <p:cNvPr id="13" name="图片 12">
            <a:extLst>
              <a:ext uri="{FF2B5EF4-FFF2-40B4-BE49-F238E27FC236}">
                <a16:creationId xmlns:a16="http://schemas.microsoft.com/office/drawing/2014/main" id="{770405E0-9550-4A17-9425-E8D88562AABF}"/>
              </a:ext>
            </a:extLst>
          </p:cNvPr>
          <p:cNvPicPr>
            <a:picLocks noChangeAspect="1"/>
          </p:cNvPicPr>
          <p:nvPr/>
        </p:nvPicPr>
        <p:blipFill>
          <a:blip r:embed="rId6"/>
          <a:stretch>
            <a:fillRect/>
          </a:stretch>
        </p:blipFill>
        <p:spPr>
          <a:xfrm>
            <a:off x="466570" y="170798"/>
            <a:ext cx="265554" cy="934751"/>
          </a:xfrm>
          <a:prstGeom prst="rect">
            <a:avLst/>
          </a:prstGeom>
        </p:spPr>
      </p:pic>
    </p:spTree>
    <p:extLst>
      <p:ext uri="{BB962C8B-B14F-4D97-AF65-F5344CB8AC3E}">
        <p14:creationId xmlns:p14="http://schemas.microsoft.com/office/powerpoint/2010/main" val="965167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22</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sp>
        <p:nvSpPr>
          <p:cNvPr id="14" name="文本框 13">
            <a:extLst>
              <a:ext uri="{FF2B5EF4-FFF2-40B4-BE49-F238E27FC236}">
                <a16:creationId xmlns:a16="http://schemas.microsoft.com/office/drawing/2014/main" id="{96DFE520-18F7-4A6A-A142-A1F9AC8F0D1B}"/>
              </a:ext>
            </a:extLst>
          </p:cNvPr>
          <p:cNvSpPr txBox="1"/>
          <p:nvPr/>
        </p:nvSpPr>
        <p:spPr>
          <a:xfrm>
            <a:off x="2298386" y="1494606"/>
            <a:ext cx="2287482"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Deg = -20</a:t>
            </a:r>
            <a:endParaRPr lang="zh-CN" altLang="en-US" sz="2000" dirty="0">
              <a:solidFill>
                <a:srgbClr val="FF0000"/>
              </a:solidFill>
            </a:endParaRPr>
          </a:p>
        </p:txBody>
      </p:sp>
      <p:pic>
        <p:nvPicPr>
          <p:cNvPr id="11" name="图片 10">
            <a:extLst>
              <a:ext uri="{FF2B5EF4-FFF2-40B4-BE49-F238E27FC236}">
                <a16:creationId xmlns:a16="http://schemas.microsoft.com/office/drawing/2014/main" id="{39482383-B161-4D27-88E3-516008B7285A}"/>
              </a:ext>
            </a:extLst>
          </p:cNvPr>
          <p:cNvPicPr>
            <a:picLocks noChangeAspect="1"/>
          </p:cNvPicPr>
          <p:nvPr/>
        </p:nvPicPr>
        <p:blipFill>
          <a:blip r:embed="rId2"/>
          <a:stretch>
            <a:fillRect/>
          </a:stretch>
        </p:blipFill>
        <p:spPr>
          <a:xfrm>
            <a:off x="6419938" y="2200734"/>
            <a:ext cx="4800000" cy="3600000"/>
          </a:xfrm>
          <a:prstGeom prst="rect">
            <a:avLst/>
          </a:prstGeom>
        </p:spPr>
      </p:pic>
      <p:pic>
        <p:nvPicPr>
          <p:cNvPr id="5" name="图片 4">
            <a:extLst>
              <a:ext uri="{FF2B5EF4-FFF2-40B4-BE49-F238E27FC236}">
                <a16:creationId xmlns:a16="http://schemas.microsoft.com/office/drawing/2014/main" id="{B1750DEC-02FB-42B8-BD22-B066DF1A12DF}"/>
              </a:ext>
            </a:extLst>
          </p:cNvPr>
          <p:cNvPicPr>
            <a:picLocks noChangeAspect="1"/>
          </p:cNvPicPr>
          <p:nvPr/>
        </p:nvPicPr>
        <p:blipFill>
          <a:blip r:embed="rId3"/>
          <a:stretch>
            <a:fillRect/>
          </a:stretch>
        </p:blipFill>
        <p:spPr>
          <a:xfrm>
            <a:off x="1042127" y="2200734"/>
            <a:ext cx="4800000" cy="3600000"/>
          </a:xfrm>
          <a:prstGeom prst="rect">
            <a:avLst/>
          </a:prstGeom>
        </p:spPr>
      </p:pic>
      <p:sp>
        <p:nvSpPr>
          <p:cNvPr id="12" name="文本框 11">
            <a:extLst>
              <a:ext uri="{FF2B5EF4-FFF2-40B4-BE49-F238E27FC236}">
                <a16:creationId xmlns:a16="http://schemas.microsoft.com/office/drawing/2014/main" id="{6565535A-0104-49FD-8C70-0C21C8269CCD}"/>
              </a:ext>
            </a:extLst>
          </p:cNvPr>
          <p:cNvSpPr txBox="1"/>
          <p:nvPr/>
        </p:nvSpPr>
        <p:spPr>
          <a:xfrm>
            <a:off x="7913379" y="1494545"/>
            <a:ext cx="2287482"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Deg = 30</a:t>
            </a:r>
            <a:endParaRPr lang="zh-CN" altLang="en-US" sz="2000" dirty="0">
              <a:solidFill>
                <a:srgbClr val="FF0000"/>
              </a:solidFill>
            </a:endParaRPr>
          </a:p>
        </p:txBody>
      </p:sp>
      <p:sp>
        <p:nvSpPr>
          <p:cNvPr id="3" name="标题 2"/>
          <p:cNvSpPr>
            <a:spLocks noGrp="1"/>
          </p:cNvSpPr>
          <p:nvPr>
            <p:ph type="title"/>
          </p:nvPr>
        </p:nvSpPr>
        <p:spPr/>
        <p:txBody>
          <a:bodyPr/>
          <a:lstStyle/>
          <a:p>
            <a:endParaRPr lang="zh-CN" altLang="en-US"/>
          </a:p>
        </p:txBody>
      </p:sp>
      <p:sp>
        <p:nvSpPr>
          <p:cNvPr id="10"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p>
        </p:txBody>
      </p:sp>
      <p:pic>
        <p:nvPicPr>
          <p:cNvPr id="13" name="图片 12">
            <a:extLst>
              <a:ext uri="{FF2B5EF4-FFF2-40B4-BE49-F238E27FC236}">
                <a16:creationId xmlns:a16="http://schemas.microsoft.com/office/drawing/2014/main" id="{3B80958B-BD51-4259-8083-433D08D4600E}"/>
              </a:ext>
            </a:extLst>
          </p:cNvPr>
          <p:cNvPicPr>
            <a:picLocks noChangeAspect="1"/>
          </p:cNvPicPr>
          <p:nvPr/>
        </p:nvPicPr>
        <p:blipFill rotWithShape="1">
          <a:blip r:embed="rId4"/>
          <a:srcRect t="89926"/>
          <a:stretch/>
        </p:blipFill>
        <p:spPr>
          <a:xfrm>
            <a:off x="-13252" y="6676373"/>
            <a:ext cx="12192000" cy="199556"/>
          </a:xfrm>
          <a:prstGeom prst="rect">
            <a:avLst/>
          </a:prstGeom>
        </p:spPr>
      </p:pic>
      <p:pic>
        <p:nvPicPr>
          <p:cNvPr id="15" name="图片 1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pic>
        <p:nvPicPr>
          <p:cNvPr id="16" name="图片 15">
            <a:extLst>
              <a:ext uri="{FF2B5EF4-FFF2-40B4-BE49-F238E27FC236}">
                <a16:creationId xmlns:a16="http://schemas.microsoft.com/office/drawing/2014/main" id="{770405E0-9550-4A17-9425-E8D88562AABF}"/>
              </a:ext>
            </a:extLst>
          </p:cNvPr>
          <p:cNvPicPr>
            <a:picLocks noChangeAspect="1"/>
          </p:cNvPicPr>
          <p:nvPr/>
        </p:nvPicPr>
        <p:blipFill>
          <a:blip r:embed="rId6"/>
          <a:stretch>
            <a:fillRect/>
          </a:stretch>
        </p:blipFill>
        <p:spPr>
          <a:xfrm>
            <a:off x="466570" y="170798"/>
            <a:ext cx="265554" cy="934751"/>
          </a:xfrm>
          <a:prstGeom prst="rect">
            <a:avLst/>
          </a:prstGeom>
        </p:spPr>
      </p:pic>
    </p:spTree>
    <p:extLst>
      <p:ext uri="{BB962C8B-B14F-4D97-AF65-F5344CB8AC3E}">
        <p14:creationId xmlns:p14="http://schemas.microsoft.com/office/powerpoint/2010/main" val="4114538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23</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sp>
        <p:nvSpPr>
          <p:cNvPr id="14" name="文本框 13">
            <a:extLst>
              <a:ext uri="{FF2B5EF4-FFF2-40B4-BE49-F238E27FC236}">
                <a16:creationId xmlns:a16="http://schemas.microsoft.com/office/drawing/2014/main" id="{96DFE520-18F7-4A6A-A142-A1F9AC8F0D1B}"/>
              </a:ext>
            </a:extLst>
          </p:cNvPr>
          <p:cNvSpPr txBox="1"/>
          <p:nvPr/>
        </p:nvSpPr>
        <p:spPr>
          <a:xfrm>
            <a:off x="9066318" y="1779620"/>
            <a:ext cx="2287482"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Deg = 31</a:t>
            </a:r>
            <a:endParaRPr lang="zh-CN" altLang="en-US" sz="2000" dirty="0">
              <a:solidFill>
                <a:srgbClr val="FF0000"/>
              </a:solidFill>
            </a:endParaRPr>
          </a:p>
        </p:txBody>
      </p:sp>
      <p:pic>
        <p:nvPicPr>
          <p:cNvPr id="11" name="图片 10">
            <a:extLst>
              <a:ext uri="{FF2B5EF4-FFF2-40B4-BE49-F238E27FC236}">
                <a16:creationId xmlns:a16="http://schemas.microsoft.com/office/drawing/2014/main" id="{39482383-B161-4D27-88E3-516008B7285A}"/>
              </a:ext>
            </a:extLst>
          </p:cNvPr>
          <p:cNvPicPr>
            <a:picLocks noChangeAspect="1"/>
          </p:cNvPicPr>
          <p:nvPr/>
        </p:nvPicPr>
        <p:blipFill>
          <a:blip r:embed="rId2"/>
          <a:stretch>
            <a:fillRect/>
          </a:stretch>
        </p:blipFill>
        <p:spPr>
          <a:xfrm>
            <a:off x="4393824" y="2559219"/>
            <a:ext cx="3600000" cy="2700000"/>
          </a:xfrm>
          <a:prstGeom prst="rect">
            <a:avLst/>
          </a:prstGeom>
        </p:spPr>
      </p:pic>
      <p:sp>
        <p:nvSpPr>
          <p:cNvPr id="12" name="文本框 11">
            <a:extLst>
              <a:ext uri="{FF2B5EF4-FFF2-40B4-BE49-F238E27FC236}">
                <a16:creationId xmlns:a16="http://schemas.microsoft.com/office/drawing/2014/main" id="{6565535A-0104-49FD-8C70-0C21C8269CCD}"/>
              </a:ext>
            </a:extLst>
          </p:cNvPr>
          <p:cNvSpPr txBox="1"/>
          <p:nvPr/>
        </p:nvSpPr>
        <p:spPr>
          <a:xfrm>
            <a:off x="5206024" y="1779620"/>
            <a:ext cx="2287482"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Deg = 30</a:t>
            </a:r>
            <a:endParaRPr lang="zh-CN" altLang="en-US" sz="2000" dirty="0">
              <a:solidFill>
                <a:srgbClr val="FF0000"/>
              </a:solidFill>
            </a:endParaRPr>
          </a:p>
        </p:txBody>
      </p:sp>
      <p:pic>
        <p:nvPicPr>
          <p:cNvPr id="4" name="图片 3">
            <a:extLst>
              <a:ext uri="{FF2B5EF4-FFF2-40B4-BE49-F238E27FC236}">
                <a16:creationId xmlns:a16="http://schemas.microsoft.com/office/drawing/2014/main" id="{A42F4047-7484-454D-B6C9-735F73C4C751}"/>
              </a:ext>
            </a:extLst>
          </p:cNvPr>
          <p:cNvPicPr>
            <a:picLocks noChangeAspect="1"/>
          </p:cNvPicPr>
          <p:nvPr/>
        </p:nvPicPr>
        <p:blipFill>
          <a:blip r:embed="rId3"/>
          <a:stretch>
            <a:fillRect/>
          </a:stretch>
        </p:blipFill>
        <p:spPr>
          <a:xfrm>
            <a:off x="8276197" y="2559219"/>
            <a:ext cx="3600000" cy="2700000"/>
          </a:xfrm>
          <a:prstGeom prst="rect">
            <a:avLst/>
          </a:prstGeom>
        </p:spPr>
      </p:pic>
      <p:pic>
        <p:nvPicPr>
          <p:cNvPr id="9" name="图片 8">
            <a:extLst>
              <a:ext uri="{FF2B5EF4-FFF2-40B4-BE49-F238E27FC236}">
                <a16:creationId xmlns:a16="http://schemas.microsoft.com/office/drawing/2014/main" id="{3E20755B-059F-4C0D-A317-E937ADBF1163}"/>
              </a:ext>
            </a:extLst>
          </p:cNvPr>
          <p:cNvPicPr>
            <a:picLocks noChangeAspect="1"/>
          </p:cNvPicPr>
          <p:nvPr/>
        </p:nvPicPr>
        <p:blipFill>
          <a:blip r:embed="rId4"/>
          <a:stretch>
            <a:fillRect/>
          </a:stretch>
        </p:blipFill>
        <p:spPr>
          <a:xfrm>
            <a:off x="438600" y="2559219"/>
            <a:ext cx="3600000" cy="2700000"/>
          </a:xfrm>
          <a:prstGeom prst="rect">
            <a:avLst/>
          </a:prstGeom>
        </p:spPr>
      </p:pic>
      <p:sp>
        <p:nvSpPr>
          <p:cNvPr id="13" name="文本框 12">
            <a:extLst>
              <a:ext uri="{FF2B5EF4-FFF2-40B4-BE49-F238E27FC236}">
                <a16:creationId xmlns:a16="http://schemas.microsoft.com/office/drawing/2014/main" id="{021B6F8F-EC41-4717-9E3E-77CE6712879E}"/>
              </a:ext>
            </a:extLst>
          </p:cNvPr>
          <p:cNvSpPr txBox="1"/>
          <p:nvPr/>
        </p:nvSpPr>
        <p:spPr>
          <a:xfrm>
            <a:off x="1267414" y="1749043"/>
            <a:ext cx="2287482"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Deg = 29</a:t>
            </a:r>
            <a:endParaRPr lang="zh-CN" altLang="en-US" sz="2000" dirty="0">
              <a:solidFill>
                <a:srgbClr val="FF0000"/>
              </a:solidFill>
            </a:endParaRPr>
          </a:p>
        </p:txBody>
      </p:sp>
      <p:sp>
        <p:nvSpPr>
          <p:cNvPr id="3" name="标题 2"/>
          <p:cNvSpPr>
            <a:spLocks noGrp="1"/>
          </p:cNvSpPr>
          <p:nvPr>
            <p:ph type="title"/>
          </p:nvPr>
        </p:nvSpPr>
        <p:spPr/>
        <p:txBody>
          <a:bodyPr/>
          <a:lstStyle/>
          <a:p>
            <a:endParaRPr lang="zh-CN" altLang="en-US"/>
          </a:p>
        </p:txBody>
      </p:sp>
      <p:sp>
        <p:nvSpPr>
          <p:cNvPr id="15"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p>
        </p:txBody>
      </p:sp>
      <p:pic>
        <p:nvPicPr>
          <p:cNvPr id="16" name="图片 15">
            <a:extLst>
              <a:ext uri="{FF2B5EF4-FFF2-40B4-BE49-F238E27FC236}">
                <a16:creationId xmlns:a16="http://schemas.microsoft.com/office/drawing/2014/main" id="{3B80958B-BD51-4259-8083-433D08D4600E}"/>
              </a:ext>
            </a:extLst>
          </p:cNvPr>
          <p:cNvPicPr>
            <a:picLocks noChangeAspect="1"/>
          </p:cNvPicPr>
          <p:nvPr/>
        </p:nvPicPr>
        <p:blipFill rotWithShape="1">
          <a:blip r:embed="rId5"/>
          <a:srcRect t="89926"/>
          <a:stretch/>
        </p:blipFill>
        <p:spPr>
          <a:xfrm>
            <a:off x="-13252" y="6676373"/>
            <a:ext cx="12192000" cy="199556"/>
          </a:xfrm>
          <a:prstGeom prst="rect">
            <a:avLst/>
          </a:prstGeom>
        </p:spPr>
      </p:pic>
      <p:pic>
        <p:nvPicPr>
          <p:cNvPr id="17" name="图片 16">
            <a:extLst>
              <a:ext uri="{FF2B5EF4-FFF2-40B4-BE49-F238E27FC236}">
                <a16:creationId xmlns:a16="http://schemas.microsoft.com/office/drawing/2014/main" id="{536FA410-CA7B-4155-91AD-C1EFBF723843}"/>
              </a:ext>
            </a:extLst>
          </p:cNvPr>
          <p:cNvPicPr>
            <a:picLocks noChangeAspect="1"/>
          </p:cNvPicPr>
          <p:nvPr/>
        </p:nvPicPr>
        <p:blipFill>
          <a:blip r:embed="rId6"/>
          <a:stretch>
            <a:fillRect/>
          </a:stretch>
        </p:blipFill>
        <p:spPr>
          <a:xfrm>
            <a:off x="9515388" y="485139"/>
            <a:ext cx="2358781" cy="579748"/>
          </a:xfrm>
          <a:prstGeom prst="rect">
            <a:avLst/>
          </a:prstGeom>
        </p:spPr>
      </p:pic>
      <p:pic>
        <p:nvPicPr>
          <p:cNvPr id="18" name="图片 17">
            <a:extLst>
              <a:ext uri="{FF2B5EF4-FFF2-40B4-BE49-F238E27FC236}">
                <a16:creationId xmlns:a16="http://schemas.microsoft.com/office/drawing/2014/main" id="{770405E0-9550-4A17-9425-E8D88562AABF}"/>
              </a:ext>
            </a:extLst>
          </p:cNvPr>
          <p:cNvPicPr>
            <a:picLocks noChangeAspect="1"/>
          </p:cNvPicPr>
          <p:nvPr/>
        </p:nvPicPr>
        <p:blipFill>
          <a:blip r:embed="rId7"/>
          <a:stretch>
            <a:fillRect/>
          </a:stretch>
        </p:blipFill>
        <p:spPr>
          <a:xfrm>
            <a:off x="466570" y="170798"/>
            <a:ext cx="265554" cy="934751"/>
          </a:xfrm>
          <a:prstGeom prst="rect">
            <a:avLst/>
          </a:prstGeom>
        </p:spPr>
      </p:pic>
    </p:spTree>
    <p:extLst>
      <p:ext uri="{BB962C8B-B14F-4D97-AF65-F5344CB8AC3E}">
        <p14:creationId xmlns:p14="http://schemas.microsoft.com/office/powerpoint/2010/main" val="56112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24</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pic>
        <p:nvPicPr>
          <p:cNvPr id="4" name="图片 3">
            <a:extLst>
              <a:ext uri="{FF2B5EF4-FFF2-40B4-BE49-F238E27FC236}">
                <a16:creationId xmlns:a16="http://schemas.microsoft.com/office/drawing/2014/main" id="{6A04F98C-E54E-47E9-9DF8-08091DA131F2}"/>
              </a:ext>
            </a:extLst>
          </p:cNvPr>
          <p:cNvPicPr>
            <a:picLocks noChangeAspect="1"/>
          </p:cNvPicPr>
          <p:nvPr/>
        </p:nvPicPr>
        <p:blipFill>
          <a:blip r:embed="rId2"/>
          <a:stretch>
            <a:fillRect/>
          </a:stretch>
        </p:blipFill>
        <p:spPr>
          <a:xfrm>
            <a:off x="5698434" y="1372930"/>
            <a:ext cx="5112002" cy="785715"/>
          </a:xfrm>
          <a:prstGeom prst="rect">
            <a:avLst/>
          </a:prstGeom>
        </p:spPr>
      </p:pic>
      <p:sp>
        <p:nvSpPr>
          <p:cNvPr id="14" name="文本框 13">
            <a:extLst>
              <a:ext uri="{FF2B5EF4-FFF2-40B4-BE49-F238E27FC236}">
                <a16:creationId xmlns:a16="http://schemas.microsoft.com/office/drawing/2014/main" id="{96DFE520-18F7-4A6A-A142-A1F9AC8F0D1B}"/>
              </a:ext>
            </a:extLst>
          </p:cNvPr>
          <p:cNvSpPr txBox="1"/>
          <p:nvPr/>
        </p:nvSpPr>
        <p:spPr>
          <a:xfrm>
            <a:off x="704338" y="1504177"/>
            <a:ext cx="3806156" cy="523220"/>
          </a:xfrm>
          <a:prstGeom prst="rect">
            <a:avLst/>
          </a:prstGeom>
          <a:noFill/>
        </p:spPr>
        <p:txBody>
          <a:bodyPr wrap="square">
            <a:spAutoFit/>
          </a:bodyPr>
          <a:lstStyle/>
          <a:p>
            <a:r>
              <a:rPr lang="en-US" altLang="zh-CN" sz="2800" b="1" dirty="0">
                <a:solidFill>
                  <a:srgbClr val="FF0000"/>
                </a:solidFill>
                <a:latin typeface="等线" panose="020F0502020204030204"/>
                <a:ea typeface="等线" panose="02010600030101010101" pitchFamily="2" charset="-122"/>
              </a:rPr>
              <a:t>Ambiguity Function</a:t>
            </a:r>
            <a:endParaRPr lang="zh-CN" altLang="en-US" sz="2000" dirty="0">
              <a:solidFill>
                <a:srgbClr val="FF0000"/>
              </a:solidFill>
            </a:endParaRPr>
          </a:p>
        </p:txBody>
      </p:sp>
      <p:pic>
        <p:nvPicPr>
          <p:cNvPr id="8" name="图片 7">
            <a:extLst>
              <a:ext uri="{FF2B5EF4-FFF2-40B4-BE49-F238E27FC236}">
                <a16:creationId xmlns:a16="http://schemas.microsoft.com/office/drawing/2014/main" id="{4295C6FC-2A5C-41B3-B3AC-9817EF39C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958" y="2276011"/>
            <a:ext cx="5232042" cy="3829307"/>
          </a:xfrm>
          <a:prstGeom prst="rect">
            <a:avLst/>
          </a:prstGeom>
        </p:spPr>
      </p:pic>
      <p:pic>
        <p:nvPicPr>
          <p:cNvPr id="10" name="图片 9">
            <a:extLst>
              <a:ext uri="{FF2B5EF4-FFF2-40B4-BE49-F238E27FC236}">
                <a16:creationId xmlns:a16="http://schemas.microsoft.com/office/drawing/2014/main" id="{24B40C27-93DB-4A04-8724-EF90CB1093CD}"/>
              </a:ext>
            </a:extLst>
          </p:cNvPr>
          <p:cNvPicPr>
            <a:picLocks noChangeAspect="1"/>
          </p:cNvPicPr>
          <p:nvPr/>
        </p:nvPicPr>
        <p:blipFill rotWithShape="1">
          <a:blip r:embed="rId4">
            <a:extLst>
              <a:ext uri="{28A0092B-C50C-407E-A947-70E740481C1C}">
                <a14:useLocalDpi xmlns:a14="http://schemas.microsoft.com/office/drawing/2010/main" val="0"/>
              </a:ext>
            </a:extLst>
          </a:blip>
          <a:srcRect l="2268" t="17494"/>
          <a:stretch/>
        </p:blipFill>
        <p:spPr>
          <a:xfrm>
            <a:off x="6491720" y="2302744"/>
            <a:ext cx="5035104" cy="3802574"/>
          </a:xfrm>
          <a:prstGeom prst="rect">
            <a:avLst/>
          </a:prstGeom>
        </p:spPr>
      </p:pic>
      <p:sp>
        <p:nvSpPr>
          <p:cNvPr id="3" name="标题 2"/>
          <p:cNvSpPr>
            <a:spLocks noGrp="1"/>
          </p:cNvSpPr>
          <p:nvPr>
            <p:ph type="title"/>
          </p:nvPr>
        </p:nvSpPr>
        <p:spPr/>
        <p:txBody>
          <a:bodyPr/>
          <a:lstStyle/>
          <a:p>
            <a:endParaRPr lang="zh-CN" altLang="en-US"/>
          </a:p>
        </p:txBody>
      </p:sp>
      <p:sp>
        <p:nvSpPr>
          <p:cNvPr id="11" name="标题 1">
            <a:extLst>
              <a:ext uri="{FF2B5EF4-FFF2-40B4-BE49-F238E27FC236}">
                <a16:creationId xmlns:a16="http://schemas.microsoft.com/office/drawing/2014/main" id="{B2800C4A-3456-42BD-BB00-9A1DAEBD1E56}"/>
              </a:ext>
            </a:extLst>
          </p:cNvPr>
          <p:cNvSpPr txBox="1">
            <a:spLocks/>
          </p:cNvSpPr>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p>
        </p:txBody>
      </p:sp>
      <p:pic>
        <p:nvPicPr>
          <p:cNvPr id="12" name="图片 11">
            <a:extLst>
              <a:ext uri="{FF2B5EF4-FFF2-40B4-BE49-F238E27FC236}">
                <a16:creationId xmlns:a16="http://schemas.microsoft.com/office/drawing/2014/main" id="{3B80958B-BD51-4259-8083-433D08D4600E}"/>
              </a:ext>
            </a:extLst>
          </p:cNvPr>
          <p:cNvPicPr>
            <a:picLocks noChangeAspect="1"/>
          </p:cNvPicPr>
          <p:nvPr/>
        </p:nvPicPr>
        <p:blipFill rotWithShape="1">
          <a:blip r:embed="rId5"/>
          <a:srcRect t="89926"/>
          <a:stretch/>
        </p:blipFill>
        <p:spPr>
          <a:xfrm>
            <a:off x="-13252" y="6676373"/>
            <a:ext cx="12192000" cy="199556"/>
          </a:xfrm>
          <a:prstGeom prst="rect">
            <a:avLst/>
          </a:prstGeom>
        </p:spPr>
      </p:pic>
      <p:pic>
        <p:nvPicPr>
          <p:cNvPr id="13" name="图片 12">
            <a:extLst>
              <a:ext uri="{FF2B5EF4-FFF2-40B4-BE49-F238E27FC236}">
                <a16:creationId xmlns:a16="http://schemas.microsoft.com/office/drawing/2014/main" id="{536FA410-CA7B-4155-91AD-C1EFBF723843}"/>
              </a:ext>
            </a:extLst>
          </p:cNvPr>
          <p:cNvPicPr>
            <a:picLocks noChangeAspect="1"/>
          </p:cNvPicPr>
          <p:nvPr/>
        </p:nvPicPr>
        <p:blipFill>
          <a:blip r:embed="rId6"/>
          <a:stretch>
            <a:fillRect/>
          </a:stretch>
        </p:blipFill>
        <p:spPr>
          <a:xfrm>
            <a:off x="9515388" y="485139"/>
            <a:ext cx="2358781" cy="579748"/>
          </a:xfrm>
          <a:prstGeom prst="rect">
            <a:avLst/>
          </a:prstGeom>
        </p:spPr>
      </p:pic>
      <p:pic>
        <p:nvPicPr>
          <p:cNvPr id="15" name="图片 14">
            <a:extLst>
              <a:ext uri="{FF2B5EF4-FFF2-40B4-BE49-F238E27FC236}">
                <a16:creationId xmlns:a16="http://schemas.microsoft.com/office/drawing/2014/main" id="{770405E0-9550-4A17-9425-E8D88562AABF}"/>
              </a:ext>
            </a:extLst>
          </p:cNvPr>
          <p:cNvPicPr>
            <a:picLocks noChangeAspect="1"/>
          </p:cNvPicPr>
          <p:nvPr/>
        </p:nvPicPr>
        <p:blipFill>
          <a:blip r:embed="rId7"/>
          <a:stretch>
            <a:fillRect/>
          </a:stretch>
        </p:blipFill>
        <p:spPr>
          <a:xfrm>
            <a:off x="466570" y="170798"/>
            <a:ext cx="265554" cy="934751"/>
          </a:xfrm>
          <a:prstGeom prst="rect">
            <a:avLst/>
          </a:prstGeom>
        </p:spPr>
      </p:pic>
    </p:spTree>
    <p:extLst>
      <p:ext uri="{BB962C8B-B14F-4D97-AF65-F5344CB8AC3E}">
        <p14:creationId xmlns:p14="http://schemas.microsoft.com/office/powerpoint/2010/main" val="420292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00C4A-3456-42BD-BB00-9A1DAEBD1E56}"/>
              </a:ext>
            </a:extLst>
          </p:cNvPr>
          <p:cNvSpPr>
            <a:spLocks noGrp="1"/>
          </p:cNvSpPr>
          <p:nvPr>
            <p:ph type="title"/>
          </p:nvPr>
        </p:nvSpPr>
        <p:spPr>
          <a:xfrm>
            <a:off x="704338" y="136525"/>
            <a:ext cx="10515600" cy="1325563"/>
          </a:xfrm>
        </p:spPr>
        <p:txBody>
          <a:bodyPr/>
          <a:lstStyle/>
          <a:p>
            <a:r>
              <a:rPr lang="en-US" altLang="zh-CN" sz="4400" b="1" dirty="0"/>
              <a:t>Experiment Detail</a:t>
            </a:r>
          </a:p>
        </p:txBody>
      </p:sp>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25</a:t>
            </a:fld>
            <a:endParaRPr lang="zh-CN" altLang="en-US" dirty="0"/>
          </a:p>
        </p:txBody>
      </p:sp>
      <p:sp>
        <p:nvSpPr>
          <p:cNvPr id="7" name="页脚占位符 6">
            <a:extLst>
              <a:ext uri="{FF2B5EF4-FFF2-40B4-BE49-F238E27FC236}">
                <a16:creationId xmlns:a16="http://schemas.microsoft.com/office/drawing/2014/main" id="{140D7B38-9882-4E1F-B17D-DE05B21CF24A}"/>
              </a:ext>
            </a:extLst>
          </p:cNvPr>
          <p:cNvSpPr>
            <a:spLocks noGrp="1"/>
          </p:cNvSpPr>
          <p:nvPr>
            <p:ph type="ftr" sz="quarter" idx="11"/>
          </p:nvPr>
        </p:nvSpPr>
        <p:spPr/>
        <p:txBody>
          <a:bodyPr/>
          <a:lstStyle/>
          <a:p>
            <a:r>
              <a:rPr lang="en-US" altLang="zh-CN" dirty="0"/>
              <a:t>Week 15</a:t>
            </a:r>
            <a:endParaRPr lang="zh-CN" altLang="en-US" dirty="0"/>
          </a:p>
        </p:txBody>
      </p:sp>
      <p:sp>
        <p:nvSpPr>
          <p:cNvPr id="8" name="文本框 7">
            <a:extLst>
              <a:ext uri="{FF2B5EF4-FFF2-40B4-BE49-F238E27FC236}">
                <a16:creationId xmlns:a16="http://schemas.microsoft.com/office/drawing/2014/main" id="{786E98B5-996F-4B45-850C-A9C4D5EC71C0}"/>
              </a:ext>
            </a:extLst>
          </p:cNvPr>
          <p:cNvSpPr txBox="1"/>
          <p:nvPr/>
        </p:nvSpPr>
        <p:spPr>
          <a:xfrm>
            <a:off x="2733887" y="2123001"/>
            <a:ext cx="2384766" cy="2611997"/>
          </a:xfrm>
          <a:prstGeom prst="rect">
            <a:avLst/>
          </a:prstGeom>
          <a:noFill/>
        </p:spPr>
        <p:txBody>
          <a:bodyPr wrap="square">
            <a:spAutoFit/>
          </a:bodyPr>
          <a:lstStyle/>
          <a:p>
            <a:pPr>
              <a:lnSpc>
                <a:spcPct val="150000"/>
              </a:lnSpc>
            </a:pPr>
            <a:r>
              <a:rPr lang="zh-CN" altLang="en-US" sz="2800" dirty="0"/>
              <a:t>信号采样</a:t>
            </a:r>
            <a:endParaRPr lang="en-US" altLang="zh-CN" sz="2800" dirty="0"/>
          </a:p>
          <a:p>
            <a:pPr>
              <a:lnSpc>
                <a:spcPct val="150000"/>
              </a:lnSpc>
            </a:pPr>
            <a:r>
              <a:rPr lang="zh-CN" altLang="en-US" sz="2800" dirty="0"/>
              <a:t>时钟同步</a:t>
            </a:r>
            <a:endParaRPr lang="en-US" altLang="zh-CN" sz="2800" dirty="0"/>
          </a:p>
          <a:p>
            <a:pPr>
              <a:lnSpc>
                <a:spcPct val="150000"/>
              </a:lnSpc>
            </a:pPr>
            <a:r>
              <a:rPr lang="zh-CN" altLang="en-US" sz="2800" dirty="0"/>
              <a:t>数字混频</a:t>
            </a:r>
            <a:endParaRPr lang="en-US" altLang="zh-CN" sz="2800" dirty="0"/>
          </a:p>
          <a:p>
            <a:pPr>
              <a:lnSpc>
                <a:spcPct val="150000"/>
              </a:lnSpc>
            </a:pPr>
            <a:r>
              <a:rPr lang="zh-CN" altLang="en-US" sz="2800" dirty="0"/>
              <a:t>低通滤波</a:t>
            </a:r>
            <a:endParaRPr lang="en-US" altLang="zh-CN" sz="2800" dirty="0"/>
          </a:p>
        </p:txBody>
      </p:sp>
      <p:sp>
        <p:nvSpPr>
          <p:cNvPr id="12" name="文本框 11">
            <a:extLst>
              <a:ext uri="{FF2B5EF4-FFF2-40B4-BE49-F238E27FC236}">
                <a16:creationId xmlns:a16="http://schemas.microsoft.com/office/drawing/2014/main" id="{FEDAC54E-5429-45BF-AEDC-606EDCA91A88}"/>
              </a:ext>
            </a:extLst>
          </p:cNvPr>
          <p:cNvSpPr txBox="1"/>
          <p:nvPr/>
        </p:nvSpPr>
        <p:spPr>
          <a:xfrm>
            <a:off x="6245087" y="2123001"/>
            <a:ext cx="3221619" cy="2611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波束赋形</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直达波、杂波消除</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求</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Ambiguity Value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作</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RD</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图</a:t>
            </a:r>
            <a:endParaRPr lang="zh-CN" altLang="en-US" dirty="0"/>
          </a:p>
        </p:txBody>
      </p:sp>
    </p:spTree>
    <p:extLst>
      <p:ext uri="{BB962C8B-B14F-4D97-AF65-F5344CB8AC3E}">
        <p14:creationId xmlns:p14="http://schemas.microsoft.com/office/powerpoint/2010/main" val="1496121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任意多边形 6"/>
          <p:cNvSpPr/>
          <p:nvPr/>
        </p:nvSpPr>
        <p:spPr>
          <a:xfrm>
            <a:off x="613162" y="2081355"/>
            <a:ext cx="5049308" cy="1856483"/>
          </a:xfrm>
          <a:custGeom>
            <a:avLst/>
            <a:gdLst>
              <a:gd name="connsiteX0" fmla="*/ 1112071 w 4901184"/>
              <a:gd name="connsiteY0" fmla="*/ 0 h 1801368"/>
              <a:gd name="connsiteX1" fmla="*/ 4901184 w 4901184"/>
              <a:gd name="connsiteY1" fmla="*/ 0 h 1801368"/>
              <a:gd name="connsiteX2" fmla="*/ 4901184 w 4901184"/>
              <a:gd name="connsiteY2" fmla="*/ 1008251 h 1801368"/>
              <a:gd name="connsiteX3" fmla="*/ 3799357 w 4901184"/>
              <a:gd name="connsiteY3" fmla="*/ 1801368 h 1801368"/>
              <a:gd name="connsiteX4" fmla="*/ 0 w 4901184"/>
              <a:gd name="connsiteY4" fmla="*/ 1801368 h 1801368"/>
              <a:gd name="connsiteX5" fmla="*/ 0 w 4901184"/>
              <a:gd name="connsiteY5" fmla="*/ 800490 h 180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1801368">
                <a:moveTo>
                  <a:pt x="1112071" y="0"/>
                </a:moveTo>
                <a:lnTo>
                  <a:pt x="4901184" y="0"/>
                </a:lnTo>
                <a:lnTo>
                  <a:pt x="4901184" y="1008251"/>
                </a:lnTo>
                <a:lnTo>
                  <a:pt x="3799357" y="1801368"/>
                </a:lnTo>
                <a:lnTo>
                  <a:pt x="0" y="1801368"/>
                </a:lnTo>
                <a:lnTo>
                  <a:pt x="0" y="800490"/>
                </a:lnTo>
                <a:close/>
              </a:path>
            </a:pathLst>
          </a:custGeom>
          <a:solidFill>
            <a:schemeClr val="accent2">
              <a:alpha val="85000"/>
            </a:schemeClr>
          </a:solidFill>
          <a:ln w="12700" cap="flat" cmpd="sng" algn="ctr">
            <a:solidFill>
              <a:schemeClr val="accent1">
                <a:lumMod val="20000"/>
                <a:lumOff val="80000"/>
              </a:schemeClr>
            </a:solidFill>
            <a:prstDash val="solid"/>
            <a:miter lim="800000"/>
          </a:ln>
          <a:effectLst/>
        </p:spPr>
        <p:txBody>
          <a:bodyPr lIns="121746" tIns="60864" rIns="121746" bIns="60864" anchor="ctr"/>
          <a:lstStyle/>
          <a:p>
            <a:pPr algn="ctr" defTabSz="1217436">
              <a:defRPr/>
            </a:pPr>
            <a:endParaRPr lang="zh-CN" altLang="en-US" sz="1200" kern="0">
              <a:solidFill>
                <a:prstClr val="white"/>
              </a:solidFill>
              <a:latin typeface="Calibri"/>
              <a:ea typeface="幼圆"/>
            </a:endParaRPr>
          </a:p>
        </p:txBody>
      </p:sp>
      <p:cxnSp>
        <p:nvCxnSpPr>
          <p:cNvPr id="8" name="直接连接符 7"/>
          <p:cNvCxnSpPr/>
          <p:nvPr/>
        </p:nvCxnSpPr>
        <p:spPr>
          <a:xfrm flipH="1">
            <a:off x="289598" y="1932317"/>
            <a:ext cx="1666204" cy="1207744"/>
          </a:xfrm>
          <a:prstGeom prst="line">
            <a:avLst/>
          </a:prstGeom>
          <a:noFill/>
          <a:ln w="12700" cap="flat" cmpd="sng" algn="ctr">
            <a:solidFill>
              <a:schemeClr val="bg1"/>
            </a:solidFill>
            <a:prstDash val="solid"/>
            <a:miter lim="800000"/>
          </a:ln>
          <a:effectLst/>
        </p:spPr>
      </p:cxnSp>
      <p:cxnSp>
        <p:nvCxnSpPr>
          <p:cNvPr id="9" name="直接连接符 8"/>
          <p:cNvCxnSpPr/>
          <p:nvPr/>
        </p:nvCxnSpPr>
        <p:spPr>
          <a:xfrm flipH="1">
            <a:off x="4214002" y="2857500"/>
            <a:ext cx="1795734" cy="1316680"/>
          </a:xfrm>
          <a:prstGeom prst="line">
            <a:avLst/>
          </a:prstGeom>
          <a:noFill/>
          <a:ln w="12700" cap="flat" cmpd="sng" algn="ctr">
            <a:solidFill>
              <a:schemeClr val="bg1"/>
            </a:solidFill>
            <a:prstDash val="solid"/>
            <a:miter lim="800000"/>
          </a:ln>
          <a:effectLst/>
        </p:spPr>
      </p:cxnSp>
      <p:sp>
        <p:nvSpPr>
          <p:cNvPr id="10" name="TextBox 21"/>
          <p:cNvSpPr txBox="1"/>
          <p:nvPr/>
        </p:nvSpPr>
        <p:spPr>
          <a:xfrm>
            <a:off x="2061634" y="2147314"/>
            <a:ext cx="2152368" cy="615171"/>
          </a:xfrm>
          <a:prstGeom prst="rect">
            <a:avLst/>
          </a:prstGeom>
          <a:noFill/>
        </p:spPr>
        <p:txBody>
          <a:bodyPr wrap="square" lIns="121581" tIns="60768" rIns="121581" bIns="60768"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Fourth</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86559" y="2615925"/>
            <a:ext cx="3942641" cy="1354211"/>
          </a:xfrm>
          <a:prstGeom prst="rect">
            <a:avLst/>
          </a:prstGeom>
          <a:noFill/>
        </p:spPr>
        <p:txBody>
          <a:bodyPr wrap="square" lIns="121914" tIns="60957" rIns="121914" bIns="60957" rtlCol="0">
            <a:spAutoFit/>
          </a:bodyPr>
          <a:lstStyle/>
          <a:p>
            <a:r>
              <a:rPr lang="en-US" altLang="zh-CN" sz="4000" b="1" dirty="0">
                <a:solidFill>
                  <a:schemeClr val="bg1"/>
                </a:solidFill>
                <a:cs typeface="+mn-ea"/>
                <a:sym typeface="+mn-lt"/>
              </a:rPr>
              <a:t>Experience Detail</a:t>
            </a:r>
          </a:p>
        </p:txBody>
      </p:sp>
      <p:pic>
        <p:nvPicPr>
          <p:cNvPr id="13" name="图形 5">
            <a:extLst>
              <a:ext uri="{FF2B5EF4-FFF2-40B4-BE49-F238E27FC236}">
                <a16:creationId xmlns:a16="http://schemas.microsoft.com/office/drawing/2014/main" id="{1EB135B1-7C29-4F1A-AB21-C87003576352}"/>
              </a:ext>
            </a:extLst>
          </p:cNvPr>
          <p:cNvPicPr>
            <a:picLocks noChangeAspect="1"/>
          </p:cNvPicPr>
          <p:nvPr/>
        </p:nvPicPr>
        <p:blipFill>
          <a:blip r:embed="rId4"/>
          <a:stretch>
            <a:fillRect/>
          </a:stretch>
        </p:blipFill>
        <p:spPr>
          <a:xfrm>
            <a:off x="1086559" y="351138"/>
            <a:ext cx="4217199" cy="562293"/>
          </a:xfrm>
          <a:prstGeom prst="rect">
            <a:avLst/>
          </a:prstGeom>
        </p:spPr>
      </p:pic>
      <p:sp>
        <p:nvSpPr>
          <p:cNvPr id="14" name="箭头: 五边形 20">
            <a:extLst>
              <a:ext uri="{FF2B5EF4-FFF2-40B4-BE49-F238E27FC236}">
                <a16:creationId xmlns:a16="http://schemas.microsoft.com/office/drawing/2014/main" id="{5131FCE6-FBF9-4D4D-9926-96FF6B9BEA53}"/>
              </a:ext>
            </a:extLst>
          </p:cNvPr>
          <p:cNvSpPr/>
          <p:nvPr/>
        </p:nvSpPr>
        <p:spPr>
          <a:xfrm rot="5400000">
            <a:off x="-51547" y="346229"/>
            <a:ext cx="1234440" cy="765811"/>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15" name="图形 9">
            <a:extLst>
              <a:ext uri="{FF2B5EF4-FFF2-40B4-BE49-F238E27FC236}">
                <a16:creationId xmlns:a16="http://schemas.microsoft.com/office/drawing/2014/main" id="{CD48BD1B-6EF0-4E68-8AAF-3994B9C5FFCF}"/>
              </a:ext>
            </a:extLst>
          </p:cNvPr>
          <p:cNvPicPr>
            <a:picLocks noChangeAspect="1"/>
          </p:cNvPicPr>
          <p:nvPr/>
        </p:nvPicPr>
        <p:blipFill>
          <a:blip r:embed="rId5"/>
          <a:stretch>
            <a:fillRect/>
          </a:stretch>
        </p:blipFill>
        <p:spPr>
          <a:xfrm>
            <a:off x="320749" y="273524"/>
            <a:ext cx="489848" cy="717523"/>
          </a:xfrm>
          <a:prstGeom prst="rect">
            <a:avLst/>
          </a:prstGeom>
        </p:spPr>
      </p:pic>
    </p:spTree>
    <p:extLst>
      <p:ext uri="{BB962C8B-B14F-4D97-AF65-F5344CB8AC3E}">
        <p14:creationId xmlns:p14="http://schemas.microsoft.com/office/powerpoint/2010/main" val="2324043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pic>
        <p:nvPicPr>
          <p:cNvPr id="4099" name="Picture 3" descr="D:\南科大文件\MobileFile\IMG_20210523_13441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8550" y="1708150"/>
            <a:ext cx="4680000" cy="35140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D:\南科大文件\MobileFile\IMG_20210523_13464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48450" y="1708150"/>
            <a:ext cx="4680000" cy="35140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8319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pic>
        <p:nvPicPr>
          <p:cNvPr id="51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5174" y="1233614"/>
            <a:ext cx="4833564" cy="359640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descr="D:\南科大文件\MobileFile\IMG_20210523_13464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93875" y="2857641"/>
            <a:ext cx="4845625" cy="36384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Side-by-side array antenna</a:t>
            </a:r>
          </a:p>
        </p:txBody>
      </p:sp>
    </p:spTree>
    <p:extLst>
      <p:ext uri="{BB962C8B-B14F-4D97-AF65-F5344CB8AC3E}">
        <p14:creationId xmlns:p14="http://schemas.microsoft.com/office/powerpoint/2010/main" val="412397009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Circular array antenna</a:t>
            </a:r>
          </a:p>
        </p:txBody>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0" y="1500188"/>
            <a:ext cx="4711700" cy="351844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descr="D:\南科大文件\MobileFile\IMG_20210523_13441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8498" y="2933700"/>
            <a:ext cx="4680000" cy="35140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76999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任意多边形 6"/>
          <p:cNvSpPr/>
          <p:nvPr/>
        </p:nvSpPr>
        <p:spPr>
          <a:xfrm>
            <a:off x="613162" y="2081355"/>
            <a:ext cx="5049308" cy="1856483"/>
          </a:xfrm>
          <a:custGeom>
            <a:avLst/>
            <a:gdLst>
              <a:gd name="connsiteX0" fmla="*/ 1112071 w 4901184"/>
              <a:gd name="connsiteY0" fmla="*/ 0 h 1801368"/>
              <a:gd name="connsiteX1" fmla="*/ 4901184 w 4901184"/>
              <a:gd name="connsiteY1" fmla="*/ 0 h 1801368"/>
              <a:gd name="connsiteX2" fmla="*/ 4901184 w 4901184"/>
              <a:gd name="connsiteY2" fmla="*/ 1008251 h 1801368"/>
              <a:gd name="connsiteX3" fmla="*/ 3799357 w 4901184"/>
              <a:gd name="connsiteY3" fmla="*/ 1801368 h 1801368"/>
              <a:gd name="connsiteX4" fmla="*/ 0 w 4901184"/>
              <a:gd name="connsiteY4" fmla="*/ 1801368 h 1801368"/>
              <a:gd name="connsiteX5" fmla="*/ 0 w 4901184"/>
              <a:gd name="connsiteY5" fmla="*/ 800490 h 180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1801368">
                <a:moveTo>
                  <a:pt x="1112071" y="0"/>
                </a:moveTo>
                <a:lnTo>
                  <a:pt x="4901184" y="0"/>
                </a:lnTo>
                <a:lnTo>
                  <a:pt x="4901184" y="1008251"/>
                </a:lnTo>
                <a:lnTo>
                  <a:pt x="3799357" y="1801368"/>
                </a:lnTo>
                <a:lnTo>
                  <a:pt x="0" y="1801368"/>
                </a:lnTo>
                <a:lnTo>
                  <a:pt x="0" y="800490"/>
                </a:lnTo>
                <a:close/>
              </a:path>
            </a:pathLst>
          </a:custGeom>
          <a:solidFill>
            <a:schemeClr val="accent2">
              <a:alpha val="85000"/>
            </a:schemeClr>
          </a:solidFill>
          <a:ln w="12700" cap="flat" cmpd="sng" algn="ctr">
            <a:solidFill>
              <a:schemeClr val="accent1">
                <a:lumMod val="20000"/>
                <a:lumOff val="80000"/>
              </a:schemeClr>
            </a:solidFill>
            <a:prstDash val="solid"/>
            <a:miter lim="800000"/>
          </a:ln>
          <a:effectLst/>
        </p:spPr>
        <p:txBody>
          <a:bodyPr lIns="121746" tIns="60864" rIns="121746" bIns="60864" anchor="ctr"/>
          <a:lstStyle/>
          <a:p>
            <a:pPr algn="ctr" defTabSz="1217436">
              <a:defRPr/>
            </a:pPr>
            <a:endParaRPr lang="zh-CN" altLang="en-US" sz="1200" kern="0">
              <a:solidFill>
                <a:prstClr val="white"/>
              </a:solidFill>
              <a:latin typeface="Calibri"/>
              <a:ea typeface="幼圆"/>
            </a:endParaRPr>
          </a:p>
        </p:txBody>
      </p:sp>
      <p:cxnSp>
        <p:nvCxnSpPr>
          <p:cNvPr id="8" name="直接连接符 7"/>
          <p:cNvCxnSpPr/>
          <p:nvPr/>
        </p:nvCxnSpPr>
        <p:spPr>
          <a:xfrm flipH="1">
            <a:off x="289598" y="1932317"/>
            <a:ext cx="1666204" cy="1207744"/>
          </a:xfrm>
          <a:prstGeom prst="line">
            <a:avLst/>
          </a:prstGeom>
          <a:noFill/>
          <a:ln w="12700" cap="flat" cmpd="sng" algn="ctr">
            <a:solidFill>
              <a:schemeClr val="bg1"/>
            </a:solidFill>
            <a:prstDash val="solid"/>
            <a:miter lim="800000"/>
          </a:ln>
          <a:effectLst/>
        </p:spPr>
      </p:cxnSp>
      <p:cxnSp>
        <p:nvCxnSpPr>
          <p:cNvPr id="9" name="直接连接符 8"/>
          <p:cNvCxnSpPr/>
          <p:nvPr/>
        </p:nvCxnSpPr>
        <p:spPr>
          <a:xfrm flipH="1">
            <a:off x="4214002" y="2857500"/>
            <a:ext cx="1795734" cy="1316680"/>
          </a:xfrm>
          <a:prstGeom prst="line">
            <a:avLst/>
          </a:prstGeom>
          <a:noFill/>
          <a:ln w="12700" cap="flat" cmpd="sng" algn="ctr">
            <a:solidFill>
              <a:schemeClr val="bg1"/>
            </a:solidFill>
            <a:prstDash val="solid"/>
            <a:miter lim="800000"/>
          </a:ln>
          <a:effectLst/>
        </p:spPr>
      </p:cxnSp>
      <p:sp>
        <p:nvSpPr>
          <p:cNvPr id="10" name="TextBox 21"/>
          <p:cNvSpPr txBox="1"/>
          <p:nvPr/>
        </p:nvSpPr>
        <p:spPr>
          <a:xfrm>
            <a:off x="2061634" y="2147314"/>
            <a:ext cx="2152368" cy="615171"/>
          </a:xfrm>
          <a:prstGeom prst="rect">
            <a:avLst/>
          </a:prstGeom>
          <a:noFill/>
        </p:spPr>
        <p:txBody>
          <a:bodyPr wrap="square" lIns="121581" tIns="60768" rIns="121581" bIns="60768"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First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86559" y="2615925"/>
            <a:ext cx="3942641" cy="1354211"/>
          </a:xfrm>
          <a:prstGeom prst="rect">
            <a:avLst/>
          </a:prstGeom>
          <a:noFill/>
        </p:spPr>
        <p:txBody>
          <a:bodyPr wrap="square" lIns="121914" tIns="60957" rIns="121914" bIns="60957" rtlCol="0">
            <a:spAutoFit/>
          </a:bodyPr>
          <a:lstStyle/>
          <a:p>
            <a:r>
              <a:rPr lang="en-US" altLang="zh-CN" sz="4000" b="1" dirty="0">
                <a:solidFill>
                  <a:schemeClr val="bg1"/>
                </a:solidFill>
                <a:cs typeface="+mn-ea"/>
                <a:sym typeface="+mn-lt"/>
              </a:rPr>
              <a:t>DOA Tech Background</a:t>
            </a:r>
          </a:p>
        </p:txBody>
      </p:sp>
      <p:pic>
        <p:nvPicPr>
          <p:cNvPr id="13" name="图形 5">
            <a:extLst>
              <a:ext uri="{FF2B5EF4-FFF2-40B4-BE49-F238E27FC236}">
                <a16:creationId xmlns:a16="http://schemas.microsoft.com/office/drawing/2014/main" id="{1EB135B1-7C29-4F1A-AB21-C87003576352}"/>
              </a:ext>
            </a:extLst>
          </p:cNvPr>
          <p:cNvPicPr>
            <a:picLocks noChangeAspect="1"/>
          </p:cNvPicPr>
          <p:nvPr/>
        </p:nvPicPr>
        <p:blipFill>
          <a:blip r:embed="rId4"/>
          <a:stretch>
            <a:fillRect/>
          </a:stretch>
        </p:blipFill>
        <p:spPr>
          <a:xfrm>
            <a:off x="1086559" y="351138"/>
            <a:ext cx="4217199" cy="562293"/>
          </a:xfrm>
          <a:prstGeom prst="rect">
            <a:avLst/>
          </a:prstGeom>
        </p:spPr>
      </p:pic>
      <p:sp>
        <p:nvSpPr>
          <p:cNvPr id="14" name="箭头: 五边形 20">
            <a:extLst>
              <a:ext uri="{FF2B5EF4-FFF2-40B4-BE49-F238E27FC236}">
                <a16:creationId xmlns:a16="http://schemas.microsoft.com/office/drawing/2014/main" id="{5131FCE6-FBF9-4D4D-9926-96FF6B9BEA53}"/>
              </a:ext>
            </a:extLst>
          </p:cNvPr>
          <p:cNvSpPr/>
          <p:nvPr/>
        </p:nvSpPr>
        <p:spPr>
          <a:xfrm rot="5400000">
            <a:off x="-51547" y="346229"/>
            <a:ext cx="1234440" cy="765811"/>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15" name="图形 9">
            <a:extLst>
              <a:ext uri="{FF2B5EF4-FFF2-40B4-BE49-F238E27FC236}">
                <a16:creationId xmlns:a16="http://schemas.microsoft.com/office/drawing/2014/main" id="{CD48BD1B-6EF0-4E68-8AAF-3994B9C5FFCF}"/>
              </a:ext>
            </a:extLst>
          </p:cNvPr>
          <p:cNvPicPr>
            <a:picLocks noChangeAspect="1"/>
          </p:cNvPicPr>
          <p:nvPr/>
        </p:nvPicPr>
        <p:blipFill>
          <a:blip r:embed="rId5"/>
          <a:stretch>
            <a:fillRect/>
          </a:stretch>
        </p:blipFill>
        <p:spPr>
          <a:xfrm>
            <a:off x="320749" y="273524"/>
            <a:ext cx="489848" cy="717523"/>
          </a:xfrm>
          <a:prstGeom prst="rect">
            <a:avLst/>
          </a:prstGeom>
        </p:spPr>
      </p:pic>
    </p:spTree>
    <p:extLst>
      <p:ext uri="{BB962C8B-B14F-4D97-AF65-F5344CB8AC3E}">
        <p14:creationId xmlns:p14="http://schemas.microsoft.com/office/powerpoint/2010/main" val="2366195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Signal source detection</a:t>
            </a:r>
          </a:p>
        </p:txBody>
      </p:sp>
      <p:pic>
        <p:nvPicPr>
          <p:cNvPr id="7170" name="Picture 2" descr="D:\南科大文件\MobileFile\IMG_20210523_13485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6335" y="1662302"/>
            <a:ext cx="4839215" cy="36335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599346" y="1424426"/>
            <a:ext cx="5483401" cy="4524315"/>
          </a:xfrm>
          <a:prstGeom prst="rect">
            <a:avLst/>
          </a:prstGeom>
        </p:spPr>
        <p:txBody>
          <a:bodyPr wrap="square">
            <a:spAutoFit/>
          </a:bodyPr>
          <a:lstStyle/>
          <a:p>
            <a:r>
              <a:rPr lang="en-US" altLang="zh-CN" sz="2400" dirty="0"/>
              <a:t>In the experiment, we chose two signal sources, one is the signal source that Professor Wu gave us that can switch the frequency, and the other is the fixed signal source in the school, which is the communication base station. Here we try to choose different generations The communication frequency of the operator can be detected. From the public information, we can find the communication frequency used by the operator.</a:t>
            </a:r>
            <a:endParaRPr lang="zh-CN" altLang="en-US" sz="2400" dirty="0"/>
          </a:p>
        </p:txBody>
      </p:sp>
    </p:spTree>
    <p:extLst>
      <p:ext uri="{BB962C8B-B14F-4D97-AF65-F5344CB8AC3E}">
        <p14:creationId xmlns:p14="http://schemas.microsoft.com/office/powerpoint/2010/main" val="203166508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Signal source detection</a:t>
            </a:r>
          </a:p>
        </p:txBody>
      </p:sp>
      <p:sp>
        <p:nvSpPr>
          <p:cNvPr id="4" name="矩形 3"/>
          <p:cNvSpPr/>
          <p:nvPr/>
        </p:nvSpPr>
        <p:spPr>
          <a:xfrm>
            <a:off x="599347" y="1424426"/>
            <a:ext cx="4715604" cy="2677656"/>
          </a:xfrm>
          <a:prstGeom prst="rect">
            <a:avLst/>
          </a:prstGeom>
        </p:spPr>
        <p:txBody>
          <a:bodyPr wrap="square">
            <a:spAutoFit/>
          </a:bodyPr>
          <a:lstStyle/>
          <a:p>
            <a:r>
              <a:rPr lang="en-US" altLang="zh-CN" sz="2400" dirty="0"/>
              <a:t>The experimental location we chose is </a:t>
            </a:r>
            <a:r>
              <a:rPr lang="en-US" altLang="zh-CN" sz="2400" dirty="0" err="1"/>
              <a:t>Songhe</a:t>
            </a:r>
            <a:r>
              <a:rPr lang="en-US" altLang="zh-CN" sz="2400" dirty="0"/>
              <a:t> Stadium, where the distance from the base station signal source is relatively moderate, the venue is also wide enough, and the multipath effect is relatively weak.</a:t>
            </a:r>
            <a:endParaRPr lang="zh-CN" altLang="en-US" sz="2400" dirty="0"/>
          </a:p>
        </p:txBody>
      </p:sp>
      <p:pic>
        <p:nvPicPr>
          <p:cNvPr id="7172" name="Picture 4" descr="https://gimg2.baidu.com/image_search/src=http%3A%2F%2F06imgmini.eastday.com%2Fmobile%2F20180908%2F20180908161025_128228003f82dd42f459f25fb52b29d8_3.jpeg&amp;refer=http%3A%2F%2F06imgmini.eastday.com&amp;app=2002&amp;size=f9999,10000&amp;q=a80&amp;n=0&amp;g=0n&amp;fmt=jpeg?sec=1624520087&amp;t=d96760ce70ed6267378725252727d22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9149" y="1249553"/>
            <a:ext cx="6102625" cy="45037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06631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4524" y="1708151"/>
            <a:ext cx="5040000" cy="3784359"/>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075" y="1708151"/>
            <a:ext cx="5040000" cy="3784360"/>
          </a:xfrm>
          <a:prstGeom prst="rect">
            <a:avLst/>
          </a:prstGeom>
        </p:spPr>
      </p:pic>
    </p:spTree>
    <p:extLst>
      <p:ext uri="{BB962C8B-B14F-4D97-AF65-F5344CB8AC3E}">
        <p14:creationId xmlns:p14="http://schemas.microsoft.com/office/powerpoint/2010/main" val="39113745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p>
        </p:txBody>
      </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124" y="1547487"/>
            <a:ext cx="5040000" cy="3784360"/>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1786" y="1547487"/>
            <a:ext cx="5040000" cy="3784360"/>
          </a:xfrm>
          <a:prstGeom prst="rect">
            <a:avLst/>
          </a:prstGeom>
        </p:spPr>
      </p:pic>
    </p:spTree>
    <p:extLst>
      <p:ext uri="{BB962C8B-B14F-4D97-AF65-F5344CB8AC3E}">
        <p14:creationId xmlns:p14="http://schemas.microsoft.com/office/powerpoint/2010/main" val="374549462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92684"/>
          <a:stretch/>
        </p:blipFill>
        <p:spPr>
          <a:xfrm>
            <a:off x="-13252" y="6730999"/>
            <a:ext cx="12192000" cy="144929"/>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8225" y="1393496"/>
            <a:ext cx="4320000" cy="3243737"/>
          </a:xfrm>
          <a:prstGeom prst="rect">
            <a:avLst/>
          </a:prstGeom>
          <a:ln>
            <a:noFill/>
          </a:ln>
          <a:effectLst>
            <a:softEdge rad="112500"/>
          </a:effectLst>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4778" y="1393497"/>
            <a:ext cx="4320000" cy="3243737"/>
          </a:xfrm>
          <a:prstGeom prst="rect">
            <a:avLst/>
          </a:prstGeom>
          <a:ln>
            <a:noFill/>
          </a:ln>
          <a:effectLst>
            <a:softEdge rad="112500"/>
          </a:effectLst>
        </p:spPr>
      </p:pic>
    </p:spTree>
    <p:extLst>
      <p:ext uri="{BB962C8B-B14F-4D97-AF65-F5344CB8AC3E}">
        <p14:creationId xmlns:p14="http://schemas.microsoft.com/office/powerpoint/2010/main" val="294890732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92684"/>
          <a:stretch/>
        </p:blipFill>
        <p:spPr>
          <a:xfrm>
            <a:off x="-13252" y="6730999"/>
            <a:ext cx="12192000" cy="144929"/>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8225" y="1393496"/>
            <a:ext cx="4319999" cy="3243737"/>
          </a:xfrm>
          <a:prstGeom prst="rect">
            <a:avLst/>
          </a:prstGeom>
          <a:ln>
            <a:noFill/>
          </a:ln>
          <a:effectLst>
            <a:softEdge rad="112500"/>
          </a:effectLst>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4778" y="1393497"/>
            <a:ext cx="4319999" cy="3243737"/>
          </a:xfrm>
          <a:prstGeom prst="rect">
            <a:avLst/>
          </a:prstGeom>
          <a:ln>
            <a:noFill/>
          </a:ln>
          <a:effectLst>
            <a:softEdge rad="112500"/>
          </a:effectLst>
        </p:spPr>
      </p:pic>
    </p:spTree>
    <p:extLst>
      <p:ext uri="{BB962C8B-B14F-4D97-AF65-F5344CB8AC3E}">
        <p14:creationId xmlns:p14="http://schemas.microsoft.com/office/powerpoint/2010/main" val="102547196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92684"/>
          <a:stretch/>
        </p:blipFill>
        <p:spPr>
          <a:xfrm>
            <a:off x="-13252" y="6730999"/>
            <a:ext cx="12192000" cy="144929"/>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8225" y="1393496"/>
            <a:ext cx="4319999" cy="3243737"/>
          </a:xfrm>
          <a:prstGeom prst="rect">
            <a:avLst/>
          </a:prstGeom>
          <a:ln>
            <a:noFill/>
          </a:ln>
          <a:effectLst>
            <a:softEdge rad="112500"/>
          </a:effectLst>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4778" y="1393497"/>
            <a:ext cx="4319999" cy="3243737"/>
          </a:xfrm>
          <a:prstGeom prst="rect">
            <a:avLst/>
          </a:prstGeom>
          <a:ln>
            <a:noFill/>
          </a:ln>
          <a:effectLst>
            <a:softEdge rad="112500"/>
          </a:effectLst>
        </p:spPr>
      </p:pic>
    </p:spTree>
    <p:extLst>
      <p:ext uri="{BB962C8B-B14F-4D97-AF65-F5344CB8AC3E}">
        <p14:creationId xmlns:p14="http://schemas.microsoft.com/office/powerpoint/2010/main" val="102547196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92684"/>
          <a:stretch/>
        </p:blipFill>
        <p:spPr>
          <a:xfrm>
            <a:off x="-13252" y="6730999"/>
            <a:ext cx="12192000" cy="144929"/>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8225" y="1393496"/>
            <a:ext cx="4319999" cy="3243737"/>
          </a:xfrm>
          <a:prstGeom prst="rect">
            <a:avLst/>
          </a:prstGeom>
          <a:ln>
            <a:noFill/>
          </a:ln>
          <a:effectLst>
            <a:softEdge rad="112500"/>
          </a:effectLst>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4778" y="1393497"/>
            <a:ext cx="4319999" cy="3243737"/>
          </a:xfrm>
          <a:prstGeom prst="rect">
            <a:avLst/>
          </a:prstGeom>
          <a:ln>
            <a:noFill/>
          </a:ln>
          <a:effectLst>
            <a:softEdge rad="112500"/>
          </a:effectLst>
        </p:spPr>
      </p:pic>
    </p:spTree>
    <p:extLst>
      <p:ext uri="{BB962C8B-B14F-4D97-AF65-F5344CB8AC3E}">
        <p14:creationId xmlns:p14="http://schemas.microsoft.com/office/powerpoint/2010/main" val="102547196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92684"/>
          <a:stretch/>
        </p:blipFill>
        <p:spPr>
          <a:xfrm>
            <a:off x="-13252" y="6730999"/>
            <a:ext cx="12192000" cy="144929"/>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8225" y="1393496"/>
            <a:ext cx="4319999" cy="3243736"/>
          </a:xfrm>
          <a:prstGeom prst="rect">
            <a:avLst/>
          </a:prstGeom>
          <a:ln>
            <a:noFill/>
          </a:ln>
          <a:effectLst>
            <a:softEdge rad="112500"/>
          </a:effectLst>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4778" y="1393497"/>
            <a:ext cx="4319999" cy="3243736"/>
          </a:xfrm>
          <a:prstGeom prst="rect">
            <a:avLst/>
          </a:prstGeom>
          <a:ln>
            <a:noFill/>
          </a:ln>
          <a:effectLst>
            <a:softEdge rad="112500"/>
          </a:effectLst>
        </p:spPr>
      </p:pic>
    </p:spTree>
    <p:extLst>
      <p:ext uri="{BB962C8B-B14F-4D97-AF65-F5344CB8AC3E}">
        <p14:creationId xmlns:p14="http://schemas.microsoft.com/office/powerpoint/2010/main" val="86395903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92684"/>
          <a:stretch/>
        </p:blipFill>
        <p:spPr>
          <a:xfrm>
            <a:off x="-13252" y="6730999"/>
            <a:ext cx="12192000" cy="144929"/>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8225" y="1393496"/>
            <a:ext cx="4319998" cy="3243736"/>
          </a:xfrm>
          <a:prstGeom prst="rect">
            <a:avLst/>
          </a:prstGeom>
          <a:ln>
            <a:noFill/>
          </a:ln>
          <a:effectLst>
            <a:softEdge rad="112500"/>
          </a:effectLst>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4778" y="1393497"/>
            <a:ext cx="4319998" cy="3243736"/>
          </a:xfrm>
          <a:prstGeom prst="rect">
            <a:avLst/>
          </a:prstGeom>
          <a:ln>
            <a:noFill/>
          </a:ln>
          <a:effectLst>
            <a:softEdge rad="112500"/>
          </a:effectLst>
        </p:spPr>
      </p:pic>
    </p:spTree>
    <p:extLst>
      <p:ext uri="{BB962C8B-B14F-4D97-AF65-F5344CB8AC3E}">
        <p14:creationId xmlns:p14="http://schemas.microsoft.com/office/powerpoint/2010/main" val="37896689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DOA Tech Background</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6" name="文本框 5"/>
          <p:cNvSpPr txBox="1"/>
          <p:nvPr/>
        </p:nvSpPr>
        <p:spPr>
          <a:xfrm>
            <a:off x="663112" y="1199986"/>
            <a:ext cx="6905129" cy="4339650"/>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a:t>Direction of arrival estimation is an active field in array signal processing.</a:t>
            </a:r>
          </a:p>
          <a:p>
            <a:endParaRPr lang="en-US" altLang="zh-CN" sz="2400" dirty="0"/>
          </a:p>
          <a:p>
            <a:pPr marL="457200" indent="-457200">
              <a:buFont typeface="Arial" panose="020B0604020202020204" pitchFamily="34" charset="0"/>
              <a:buChar char="•"/>
            </a:pPr>
            <a:r>
              <a:rPr lang="en-US" altLang="zh-CN" sz="2400" dirty="0"/>
              <a:t>It has broad application value in the fields of communication, radar , exploration  and navigation. </a:t>
            </a:r>
          </a:p>
          <a:p>
            <a:br>
              <a:rPr lang="en-US" altLang="zh-CN" sz="2400" dirty="0"/>
            </a:br>
            <a:endParaRPr lang="en-US" altLang="zh-CN" sz="2400" dirty="0"/>
          </a:p>
          <a:p>
            <a:pPr marL="457200" indent="-457200">
              <a:buFont typeface="Arial" panose="020B0604020202020204" pitchFamily="34" charset="0"/>
              <a:buChar char="•"/>
            </a:pPr>
            <a:r>
              <a:rPr lang="en-US" altLang="zh-CN" sz="2400" dirty="0"/>
              <a:t>This article focuses on the engineering application of DOA estimation</a:t>
            </a:r>
            <a:br>
              <a:rPr lang="en-US" altLang="zh-CN" sz="2800" dirty="0"/>
            </a:br>
            <a:endParaRPr lang="zh-CN" altLang="en-US" sz="2800" dirty="0"/>
          </a:p>
        </p:txBody>
      </p:sp>
      <p:pic>
        <p:nvPicPr>
          <p:cNvPr id="1026"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06316" y="689641"/>
            <a:ext cx="4234709" cy="598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775240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92684"/>
          <a:stretch/>
        </p:blipFill>
        <p:spPr>
          <a:xfrm>
            <a:off x="-13252" y="6730999"/>
            <a:ext cx="12192000" cy="144929"/>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8225" y="1393496"/>
            <a:ext cx="4319998" cy="3243735"/>
          </a:xfrm>
          <a:prstGeom prst="rect">
            <a:avLst/>
          </a:prstGeom>
          <a:ln>
            <a:noFill/>
          </a:ln>
          <a:effectLst>
            <a:softEdge rad="112500"/>
          </a:effectLst>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4778" y="1393497"/>
            <a:ext cx="4319998" cy="3243735"/>
          </a:xfrm>
          <a:prstGeom prst="rect">
            <a:avLst/>
          </a:prstGeom>
          <a:ln>
            <a:noFill/>
          </a:ln>
          <a:effectLst>
            <a:softEdge rad="112500"/>
          </a:effectLst>
        </p:spPr>
      </p:pic>
    </p:spTree>
    <p:extLst>
      <p:ext uri="{BB962C8B-B14F-4D97-AF65-F5344CB8AC3E}">
        <p14:creationId xmlns:p14="http://schemas.microsoft.com/office/powerpoint/2010/main" val="41767695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任意多边形 6"/>
          <p:cNvSpPr/>
          <p:nvPr/>
        </p:nvSpPr>
        <p:spPr>
          <a:xfrm>
            <a:off x="613162" y="2081355"/>
            <a:ext cx="5049308" cy="1856483"/>
          </a:xfrm>
          <a:custGeom>
            <a:avLst/>
            <a:gdLst>
              <a:gd name="connsiteX0" fmla="*/ 1112071 w 4901184"/>
              <a:gd name="connsiteY0" fmla="*/ 0 h 1801368"/>
              <a:gd name="connsiteX1" fmla="*/ 4901184 w 4901184"/>
              <a:gd name="connsiteY1" fmla="*/ 0 h 1801368"/>
              <a:gd name="connsiteX2" fmla="*/ 4901184 w 4901184"/>
              <a:gd name="connsiteY2" fmla="*/ 1008251 h 1801368"/>
              <a:gd name="connsiteX3" fmla="*/ 3799357 w 4901184"/>
              <a:gd name="connsiteY3" fmla="*/ 1801368 h 1801368"/>
              <a:gd name="connsiteX4" fmla="*/ 0 w 4901184"/>
              <a:gd name="connsiteY4" fmla="*/ 1801368 h 1801368"/>
              <a:gd name="connsiteX5" fmla="*/ 0 w 4901184"/>
              <a:gd name="connsiteY5" fmla="*/ 800490 h 180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1801368">
                <a:moveTo>
                  <a:pt x="1112071" y="0"/>
                </a:moveTo>
                <a:lnTo>
                  <a:pt x="4901184" y="0"/>
                </a:lnTo>
                <a:lnTo>
                  <a:pt x="4901184" y="1008251"/>
                </a:lnTo>
                <a:lnTo>
                  <a:pt x="3799357" y="1801368"/>
                </a:lnTo>
                <a:lnTo>
                  <a:pt x="0" y="1801368"/>
                </a:lnTo>
                <a:lnTo>
                  <a:pt x="0" y="800490"/>
                </a:lnTo>
                <a:close/>
              </a:path>
            </a:pathLst>
          </a:custGeom>
          <a:solidFill>
            <a:schemeClr val="accent2">
              <a:alpha val="85000"/>
            </a:schemeClr>
          </a:solidFill>
          <a:ln w="12700" cap="flat" cmpd="sng" algn="ctr">
            <a:solidFill>
              <a:schemeClr val="accent1">
                <a:lumMod val="20000"/>
                <a:lumOff val="80000"/>
              </a:schemeClr>
            </a:solidFill>
            <a:prstDash val="solid"/>
            <a:miter lim="800000"/>
          </a:ln>
          <a:effectLst/>
        </p:spPr>
        <p:txBody>
          <a:bodyPr lIns="121746" tIns="60864" rIns="121746" bIns="60864" anchor="ctr"/>
          <a:lstStyle/>
          <a:p>
            <a:pPr algn="ctr" defTabSz="1217436">
              <a:defRPr/>
            </a:pPr>
            <a:endParaRPr lang="zh-CN" altLang="en-US" sz="1200" kern="0">
              <a:solidFill>
                <a:prstClr val="white"/>
              </a:solidFill>
              <a:latin typeface="Calibri"/>
              <a:ea typeface="幼圆"/>
            </a:endParaRPr>
          </a:p>
        </p:txBody>
      </p:sp>
      <p:cxnSp>
        <p:nvCxnSpPr>
          <p:cNvPr id="8" name="直接连接符 7"/>
          <p:cNvCxnSpPr/>
          <p:nvPr/>
        </p:nvCxnSpPr>
        <p:spPr>
          <a:xfrm flipH="1">
            <a:off x="289598" y="1932317"/>
            <a:ext cx="1666204" cy="1207744"/>
          </a:xfrm>
          <a:prstGeom prst="line">
            <a:avLst/>
          </a:prstGeom>
          <a:noFill/>
          <a:ln w="12700" cap="flat" cmpd="sng" algn="ctr">
            <a:solidFill>
              <a:schemeClr val="bg1"/>
            </a:solidFill>
            <a:prstDash val="solid"/>
            <a:miter lim="800000"/>
          </a:ln>
          <a:effectLst/>
        </p:spPr>
      </p:cxnSp>
      <p:cxnSp>
        <p:nvCxnSpPr>
          <p:cNvPr id="9" name="直接连接符 8"/>
          <p:cNvCxnSpPr/>
          <p:nvPr/>
        </p:nvCxnSpPr>
        <p:spPr>
          <a:xfrm flipH="1">
            <a:off x="4214002" y="2857500"/>
            <a:ext cx="1795734" cy="1316680"/>
          </a:xfrm>
          <a:prstGeom prst="line">
            <a:avLst/>
          </a:prstGeom>
          <a:noFill/>
          <a:ln w="12700" cap="flat" cmpd="sng" algn="ctr">
            <a:solidFill>
              <a:schemeClr val="bg1"/>
            </a:solidFill>
            <a:prstDash val="solid"/>
            <a:miter lim="800000"/>
          </a:ln>
          <a:effectLst/>
        </p:spPr>
      </p:cxnSp>
      <p:sp>
        <p:nvSpPr>
          <p:cNvPr id="10" name="TextBox 21"/>
          <p:cNvSpPr txBox="1"/>
          <p:nvPr/>
        </p:nvSpPr>
        <p:spPr>
          <a:xfrm>
            <a:off x="2061634" y="2147314"/>
            <a:ext cx="2152368" cy="615171"/>
          </a:xfrm>
          <a:prstGeom prst="rect">
            <a:avLst/>
          </a:prstGeom>
          <a:noFill/>
        </p:spPr>
        <p:txBody>
          <a:bodyPr wrap="square" lIns="121581" tIns="60768" rIns="121581" bIns="60768"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Fifth</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06046" y="2847781"/>
            <a:ext cx="3942641" cy="738658"/>
          </a:xfrm>
          <a:prstGeom prst="rect">
            <a:avLst/>
          </a:prstGeom>
          <a:noFill/>
        </p:spPr>
        <p:txBody>
          <a:bodyPr wrap="square" lIns="121914" tIns="60957" rIns="121914" bIns="60957" rtlCol="0">
            <a:spAutoFit/>
          </a:bodyPr>
          <a:lstStyle/>
          <a:p>
            <a:r>
              <a:rPr lang="en-US" altLang="zh-CN" sz="4000" b="1" dirty="0">
                <a:solidFill>
                  <a:schemeClr val="bg1"/>
                </a:solidFill>
                <a:cs typeface="+mn-ea"/>
                <a:sym typeface="+mn-lt"/>
              </a:rPr>
              <a:t>Conclusion</a:t>
            </a:r>
          </a:p>
        </p:txBody>
      </p:sp>
      <p:pic>
        <p:nvPicPr>
          <p:cNvPr id="13" name="图形 5">
            <a:extLst>
              <a:ext uri="{FF2B5EF4-FFF2-40B4-BE49-F238E27FC236}">
                <a16:creationId xmlns:a16="http://schemas.microsoft.com/office/drawing/2014/main" id="{1EB135B1-7C29-4F1A-AB21-C87003576352}"/>
              </a:ext>
            </a:extLst>
          </p:cNvPr>
          <p:cNvPicPr>
            <a:picLocks noChangeAspect="1"/>
          </p:cNvPicPr>
          <p:nvPr/>
        </p:nvPicPr>
        <p:blipFill>
          <a:blip r:embed="rId4"/>
          <a:stretch>
            <a:fillRect/>
          </a:stretch>
        </p:blipFill>
        <p:spPr>
          <a:xfrm>
            <a:off x="1086559" y="351138"/>
            <a:ext cx="4217199" cy="562293"/>
          </a:xfrm>
          <a:prstGeom prst="rect">
            <a:avLst/>
          </a:prstGeom>
        </p:spPr>
      </p:pic>
      <p:sp>
        <p:nvSpPr>
          <p:cNvPr id="14" name="箭头: 五边形 20">
            <a:extLst>
              <a:ext uri="{FF2B5EF4-FFF2-40B4-BE49-F238E27FC236}">
                <a16:creationId xmlns:a16="http://schemas.microsoft.com/office/drawing/2014/main" id="{5131FCE6-FBF9-4D4D-9926-96FF6B9BEA53}"/>
              </a:ext>
            </a:extLst>
          </p:cNvPr>
          <p:cNvSpPr/>
          <p:nvPr/>
        </p:nvSpPr>
        <p:spPr>
          <a:xfrm rot="5400000">
            <a:off x="-51547" y="346229"/>
            <a:ext cx="1234440" cy="765811"/>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15" name="图形 9">
            <a:extLst>
              <a:ext uri="{FF2B5EF4-FFF2-40B4-BE49-F238E27FC236}">
                <a16:creationId xmlns:a16="http://schemas.microsoft.com/office/drawing/2014/main" id="{CD48BD1B-6EF0-4E68-8AAF-3994B9C5FFCF}"/>
              </a:ext>
            </a:extLst>
          </p:cNvPr>
          <p:cNvPicPr>
            <a:picLocks noChangeAspect="1"/>
          </p:cNvPicPr>
          <p:nvPr/>
        </p:nvPicPr>
        <p:blipFill>
          <a:blip r:embed="rId5"/>
          <a:stretch>
            <a:fillRect/>
          </a:stretch>
        </p:blipFill>
        <p:spPr>
          <a:xfrm>
            <a:off x="320749" y="273524"/>
            <a:ext cx="489848" cy="717523"/>
          </a:xfrm>
          <a:prstGeom prst="rect">
            <a:avLst/>
          </a:prstGeom>
        </p:spPr>
      </p:pic>
    </p:spTree>
    <p:extLst>
      <p:ext uri="{BB962C8B-B14F-4D97-AF65-F5344CB8AC3E}">
        <p14:creationId xmlns:p14="http://schemas.microsoft.com/office/powerpoint/2010/main" val="140777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42</a:t>
            </a:fld>
            <a:endParaRPr lang="zh-CN" altLang="en-US"/>
          </a:p>
        </p:txBody>
      </p:sp>
      <p:sp>
        <p:nvSpPr>
          <p:cNvPr id="10" name="页脚占位符 6">
            <a:extLst>
              <a:ext uri="{FF2B5EF4-FFF2-40B4-BE49-F238E27FC236}">
                <a16:creationId xmlns:a16="http://schemas.microsoft.com/office/drawing/2014/main" id="{DE529E09-C700-4B68-8511-7BAD4ABD2135}"/>
              </a:ext>
            </a:extLst>
          </p:cNvPr>
          <p:cNvSpPr>
            <a:spLocks noGrp="1"/>
          </p:cNvSpPr>
          <p:nvPr>
            <p:ph type="ftr" sz="quarter" idx="11"/>
          </p:nvPr>
        </p:nvSpPr>
        <p:spPr>
          <a:xfrm>
            <a:off x="4038600" y="6356350"/>
            <a:ext cx="4114800" cy="365125"/>
          </a:xfrm>
        </p:spPr>
        <p:txBody>
          <a:bodyPr/>
          <a:lstStyle/>
          <a:p>
            <a:r>
              <a:rPr lang="en-US" altLang="zh-CN" dirty="0"/>
              <a:t>Week 12</a:t>
            </a:r>
            <a:endParaRPr lang="zh-CN" altLang="en-US" dirty="0"/>
          </a:p>
        </p:txBody>
      </p:sp>
      <p:pic>
        <p:nvPicPr>
          <p:cNvPr id="11" name="图片 10">
            <a:extLst>
              <a:ext uri="{FF2B5EF4-FFF2-40B4-BE49-F238E27FC236}">
                <a16:creationId xmlns:a16="http://schemas.microsoft.com/office/drawing/2014/main" id="{3B80958B-BD51-4259-8083-433D08D4600E}"/>
              </a:ext>
            </a:extLst>
          </p:cNvPr>
          <p:cNvPicPr>
            <a:picLocks noChangeAspect="1"/>
          </p:cNvPicPr>
          <p:nvPr/>
        </p:nvPicPr>
        <p:blipFill rotWithShape="1">
          <a:blip r:embed="rId2"/>
          <a:srcRect t="92139"/>
          <a:stretch/>
        </p:blipFill>
        <p:spPr>
          <a:xfrm>
            <a:off x="-13252" y="6720214"/>
            <a:ext cx="12192000" cy="155715"/>
          </a:xfrm>
          <a:prstGeom prst="rect">
            <a:avLst/>
          </a:prstGeom>
        </p:spPr>
      </p:pic>
      <p:pic>
        <p:nvPicPr>
          <p:cNvPr id="12" name="图片 11">
            <a:extLst>
              <a:ext uri="{FF2B5EF4-FFF2-40B4-BE49-F238E27FC236}">
                <a16:creationId xmlns:a16="http://schemas.microsoft.com/office/drawing/2014/main" id="{770405E0-9550-4A17-9425-E8D88562AABF}"/>
              </a:ext>
            </a:extLst>
          </p:cNvPr>
          <p:cNvPicPr>
            <a:picLocks noChangeAspect="1"/>
          </p:cNvPicPr>
          <p:nvPr/>
        </p:nvPicPr>
        <p:blipFill>
          <a:blip r:embed="rId3"/>
          <a:stretch>
            <a:fillRect/>
          </a:stretch>
        </p:blipFill>
        <p:spPr>
          <a:xfrm>
            <a:off x="466570" y="170798"/>
            <a:ext cx="265554" cy="934751"/>
          </a:xfrm>
          <a:prstGeom prst="rect">
            <a:avLst/>
          </a:prstGeom>
        </p:spPr>
      </p:pic>
      <p:pic>
        <p:nvPicPr>
          <p:cNvPr id="13" name="图片 12">
            <a:extLst>
              <a:ext uri="{FF2B5EF4-FFF2-40B4-BE49-F238E27FC236}">
                <a16:creationId xmlns:a16="http://schemas.microsoft.com/office/drawing/2014/main" id="{536FA410-CA7B-4155-91AD-C1EFBF723843}"/>
              </a:ext>
            </a:extLst>
          </p:cNvPr>
          <p:cNvPicPr>
            <a:picLocks noChangeAspect="1"/>
          </p:cNvPicPr>
          <p:nvPr/>
        </p:nvPicPr>
        <p:blipFill>
          <a:blip r:embed="rId4"/>
          <a:stretch>
            <a:fillRect/>
          </a:stretch>
        </p:blipFill>
        <p:spPr>
          <a:xfrm>
            <a:off x="9515388" y="485139"/>
            <a:ext cx="2358781" cy="579748"/>
          </a:xfrm>
          <a:prstGeom prst="rect">
            <a:avLst/>
          </a:prstGeom>
        </p:spPr>
      </p:pic>
      <p:sp>
        <p:nvSpPr>
          <p:cNvPr id="14" name="标题 1">
            <a:extLst>
              <a:ext uri="{FF2B5EF4-FFF2-40B4-BE49-F238E27FC236}">
                <a16:creationId xmlns:a16="http://schemas.microsoft.com/office/drawing/2014/main" id="{E538FD91-6A7E-4B4C-9C6A-DBCC95D7869B}"/>
              </a:ext>
            </a:extLst>
          </p:cNvPr>
          <p:cNvSpPr txBox="1">
            <a:spLocks/>
          </p:cNvSpPr>
          <p:nvPr/>
        </p:nvSpPr>
        <p:spPr>
          <a:xfrm>
            <a:off x="728127" y="-116558"/>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a:solidFill>
                  <a:srgbClr val="28B5B2"/>
                </a:solidFill>
                <a:latin typeface="Calibri" panose="020F0502020204030204" pitchFamily="34" charset="0"/>
              </a:rPr>
              <a:t>Conclusion</a:t>
            </a:r>
          </a:p>
        </p:txBody>
      </p:sp>
      <p:sp>
        <p:nvSpPr>
          <p:cNvPr id="15" name="文本框 14">
            <a:extLst>
              <a:ext uri="{FF2B5EF4-FFF2-40B4-BE49-F238E27FC236}">
                <a16:creationId xmlns:a16="http://schemas.microsoft.com/office/drawing/2014/main" id="{413D3C81-904D-4114-B8DF-1E76D9A0EEB5}"/>
              </a:ext>
            </a:extLst>
          </p:cNvPr>
          <p:cNvSpPr txBox="1"/>
          <p:nvPr/>
        </p:nvSpPr>
        <p:spPr>
          <a:xfrm>
            <a:off x="2633400" y="2253884"/>
            <a:ext cx="7957559" cy="1144031"/>
          </a:xfrm>
          <a:prstGeom prst="rect">
            <a:avLst/>
          </a:prstGeom>
          <a:noFill/>
        </p:spPr>
        <p:txBody>
          <a:bodyPr wrap="square">
            <a:spAutoFit/>
          </a:bodyPr>
          <a:lstStyle/>
          <a:p>
            <a:pPr>
              <a:lnSpc>
                <a:spcPct val="150000"/>
              </a:lnSpc>
            </a:pPr>
            <a:r>
              <a:rPr lang="zh-CN" altLang="en-US" sz="2400" dirty="0"/>
              <a:t>我们进行了多种验证实验，分别通过直接采集数据离线处理、通过平台在线处理来实现了</a:t>
            </a:r>
            <a:r>
              <a:rPr lang="en-US" altLang="zh-CN" sz="2400" dirty="0"/>
              <a:t>DOA</a:t>
            </a:r>
            <a:r>
              <a:rPr lang="zh-CN" altLang="en-US" sz="2400" dirty="0"/>
              <a:t>估计</a:t>
            </a:r>
            <a:endParaRPr lang="en-US" altLang="zh-CN" sz="2400" dirty="0"/>
          </a:p>
        </p:txBody>
      </p:sp>
      <p:sp>
        <p:nvSpPr>
          <p:cNvPr id="16" name="文本框 15">
            <a:extLst>
              <a:ext uri="{FF2B5EF4-FFF2-40B4-BE49-F238E27FC236}">
                <a16:creationId xmlns:a16="http://schemas.microsoft.com/office/drawing/2014/main" id="{F30B0E5E-480D-40A1-8100-CDA4F93AFCF6}"/>
              </a:ext>
            </a:extLst>
          </p:cNvPr>
          <p:cNvSpPr txBox="1"/>
          <p:nvPr/>
        </p:nvSpPr>
        <p:spPr>
          <a:xfrm>
            <a:off x="2633401" y="3849591"/>
            <a:ext cx="7957559" cy="1144031"/>
          </a:xfrm>
          <a:prstGeom prst="rect">
            <a:avLst/>
          </a:prstGeom>
          <a:noFill/>
        </p:spPr>
        <p:txBody>
          <a:bodyPr wrap="square">
            <a:spAutoFit/>
          </a:bodyPr>
          <a:lstStyle/>
          <a:p>
            <a:pPr>
              <a:lnSpc>
                <a:spcPct val="150000"/>
              </a:lnSpc>
            </a:pPr>
            <a:r>
              <a:rPr lang="zh-CN" altLang="en-US" sz="2400" dirty="0"/>
              <a:t>再此基础上，完成了</a:t>
            </a:r>
            <a:r>
              <a:rPr lang="en-US" altLang="zh-CN" sz="2400" dirty="0"/>
              <a:t>Range-Doppler</a:t>
            </a:r>
            <a:r>
              <a:rPr lang="zh-CN" altLang="en-US" sz="2400" dirty="0"/>
              <a:t>也就是测距和测速的工作</a:t>
            </a:r>
            <a:endParaRPr lang="en-US" altLang="zh-CN" sz="2400" dirty="0"/>
          </a:p>
        </p:txBody>
      </p:sp>
    </p:spTree>
    <p:extLst>
      <p:ext uri="{BB962C8B-B14F-4D97-AF65-F5344CB8AC3E}">
        <p14:creationId xmlns:p14="http://schemas.microsoft.com/office/powerpoint/2010/main" val="3786514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5" name="矩形 4"/>
          <p:cNvSpPr/>
          <p:nvPr/>
        </p:nvSpPr>
        <p:spPr>
          <a:xfrm>
            <a:off x="0" y="0"/>
            <a:ext cx="7952829" cy="6858000"/>
          </a:xfrm>
          <a:custGeom>
            <a:avLst/>
            <a:gdLst>
              <a:gd name="connsiteX0" fmla="*/ 0 w 2844801"/>
              <a:gd name="connsiteY0" fmla="*/ 0 h 5143500"/>
              <a:gd name="connsiteX1" fmla="*/ 2844801 w 2844801"/>
              <a:gd name="connsiteY1" fmla="*/ 0 h 5143500"/>
              <a:gd name="connsiteX2" fmla="*/ 2844801 w 2844801"/>
              <a:gd name="connsiteY2" fmla="*/ 5143500 h 5143500"/>
              <a:gd name="connsiteX3" fmla="*/ 0 w 2844801"/>
              <a:gd name="connsiteY3" fmla="*/ 5143500 h 5143500"/>
              <a:gd name="connsiteX4" fmla="*/ 0 w 2844801"/>
              <a:gd name="connsiteY4" fmla="*/ 0 h 5143500"/>
              <a:gd name="connsiteX0" fmla="*/ 0 w 4724401"/>
              <a:gd name="connsiteY0" fmla="*/ 0 h 5143500"/>
              <a:gd name="connsiteX1" fmla="*/ 2844801 w 4724401"/>
              <a:gd name="connsiteY1" fmla="*/ 0 h 5143500"/>
              <a:gd name="connsiteX2" fmla="*/ 4724401 w 4724401"/>
              <a:gd name="connsiteY2" fmla="*/ 5143500 h 5143500"/>
              <a:gd name="connsiteX3" fmla="*/ 0 w 4724401"/>
              <a:gd name="connsiteY3" fmla="*/ 5143500 h 5143500"/>
              <a:gd name="connsiteX4" fmla="*/ 0 w 4724401"/>
              <a:gd name="connsiteY4" fmla="*/ 0 h 5143500"/>
              <a:gd name="connsiteX0" fmla="*/ 0 w 4724401"/>
              <a:gd name="connsiteY0" fmla="*/ 10160 h 5153660"/>
              <a:gd name="connsiteX1" fmla="*/ 1259841 w 4724401"/>
              <a:gd name="connsiteY1" fmla="*/ 0 h 5153660"/>
              <a:gd name="connsiteX2" fmla="*/ 4724401 w 4724401"/>
              <a:gd name="connsiteY2" fmla="*/ 5153660 h 5153660"/>
              <a:gd name="connsiteX3" fmla="*/ 0 w 4724401"/>
              <a:gd name="connsiteY3" fmla="*/ 5153660 h 5153660"/>
              <a:gd name="connsiteX4" fmla="*/ 0 w 4724401"/>
              <a:gd name="connsiteY4" fmla="*/ 10160 h 5153660"/>
              <a:gd name="connsiteX0" fmla="*/ 0 w 4724401"/>
              <a:gd name="connsiteY0" fmla="*/ 0 h 5143500"/>
              <a:gd name="connsiteX1" fmla="*/ 1605281 w 4724401"/>
              <a:gd name="connsiteY1" fmla="*/ 0 h 5143500"/>
              <a:gd name="connsiteX2" fmla="*/ 4724401 w 4724401"/>
              <a:gd name="connsiteY2" fmla="*/ 5143500 h 5143500"/>
              <a:gd name="connsiteX3" fmla="*/ 0 w 4724401"/>
              <a:gd name="connsiteY3" fmla="*/ 5143500 h 5143500"/>
              <a:gd name="connsiteX4" fmla="*/ 0 w 4724401"/>
              <a:gd name="connsiteY4" fmla="*/ 0 h 5143500"/>
              <a:gd name="connsiteX0" fmla="*/ 0 w 5006192"/>
              <a:gd name="connsiteY0" fmla="*/ 0 h 5143500"/>
              <a:gd name="connsiteX1" fmla="*/ 1605281 w 5006192"/>
              <a:gd name="connsiteY1" fmla="*/ 0 h 5143500"/>
              <a:gd name="connsiteX2" fmla="*/ 5006192 w 5006192"/>
              <a:gd name="connsiteY2" fmla="*/ 5132989 h 5143500"/>
              <a:gd name="connsiteX3" fmla="*/ 0 w 5006192"/>
              <a:gd name="connsiteY3" fmla="*/ 5143500 h 5143500"/>
              <a:gd name="connsiteX4" fmla="*/ 0 w 5006192"/>
              <a:gd name="connsiteY4" fmla="*/ 0 h 5143500"/>
              <a:gd name="connsiteX0" fmla="*/ 0 w 5006192"/>
              <a:gd name="connsiteY0" fmla="*/ 0 h 5143500"/>
              <a:gd name="connsiteX1" fmla="*/ 1605281 w 5006192"/>
              <a:gd name="connsiteY1" fmla="*/ 0 h 5143500"/>
              <a:gd name="connsiteX2" fmla="*/ 5006192 w 5006192"/>
              <a:gd name="connsiteY2" fmla="*/ 5143500 h 5143500"/>
              <a:gd name="connsiteX3" fmla="*/ 0 w 5006192"/>
              <a:gd name="connsiteY3" fmla="*/ 5143500 h 5143500"/>
              <a:gd name="connsiteX4" fmla="*/ 0 w 5006192"/>
              <a:gd name="connsiteY4" fmla="*/ 0 h 5143500"/>
              <a:gd name="connsiteX0" fmla="*/ 0 w 4997386"/>
              <a:gd name="connsiteY0" fmla="*/ 0 h 5143500"/>
              <a:gd name="connsiteX1" fmla="*/ 1605281 w 4997386"/>
              <a:gd name="connsiteY1" fmla="*/ 0 h 5143500"/>
              <a:gd name="connsiteX2" fmla="*/ 4997386 w 4997386"/>
              <a:gd name="connsiteY2" fmla="*/ 5143500 h 5143500"/>
              <a:gd name="connsiteX3" fmla="*/ 0 w 4997386"/>
              <a:gd name="connsiteY3" fmla="*/ 5143500 h 5143500"/>
              <a:gd name="connsiteX4" fmla="*/ 0 w 4997386"/>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386" h="5143500">
                <a:moveTo>
                  <a:pt x="0" y="0"/>
                </a:moveTo>
                <a:lnTo>
                  <a:pt x="1605281" y="0"/>
                </a:lnTo>
                <a:lnTo>
                  <a:pt x="4997386" y="5143500"/>
                </a:lnTo>
                <a:lnTo>
                  <a:pt x="0" y="5143500"/>
                </a:lnTo>
                <a:lnTo>
                  <a:pt x="0" y="0"/>
                </a:lnTo>
                <a:close/>
              </a:path>
            </a:pathLst>
          </a:cu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5" name="文本框 14"/>
          <p:cNvSpPr txBox="1"/>
          <p:nvPr/>
        </p:nvSpPr>
        <p:spPr>
          <a:xfrm>
            <a:off x="652428" y="2916040"/>
            <a:ext cx="4524631" cy="2154432"/>
          </a:xfrm>
          <a:prstGeom prst="rect">
            <a:avLst/>
          </a:prstGeom>
          <a:noFill/>
        </p:spPr>
        <p:txBody>
          <a:bodyPr wrap="none" lIns="121917" tIns="60958" rIns="121917" bIns="60958" rtlCol="0">
            <a:spAutoFit/>
          </a:bodyPr>
          <a:lstStyle/>
          <a:p>
            <a:pPr algn="ctr"/>
            <a:r>
              <a:rPr lang="en-US" altLang="zh-CN" sz="6600" b="1" dirty="0">
                <a:solidFill>
                  <a:schemeClr val="bg1"/>
                </a:solidFill>
                <a:cs typeface="+mn-ea"/>
              </a:rPr>
              <a:t>Thanks for </a:t>
            </a:r>
          </a:p>
          <a:p>
            <a:pPr algn="ctr"/>
            <a:r>
              <a:rPr lang="en-US" altLang="zh-CN" sz="6600" b="1" dirty="0">
                <a:solidFill>
                  <a:schemeClr val="bg1"/>
                </a:solidFill>
                <a:cs typeface="+mn-ea"/>
              </a:rPr>
              <a:t>Watching!</a:t>
            </a:r>
            <a:endParaRPr lang="zh-CN" altLang="en-US" sz="6600" b="1" dirty="0">
              <a:solidFill>
                <a:schemeClr val="bg1"/>
              </a:solidFill>
              <a:cs typeface="+mn-ea"/>
            </a:endParaRPr>
          </a:p>
        </p:txBody>
      </p:sp>
    </p:spTree>
    <p:extLst>
      <p:ext uri="{BB962C8B-B14F-4D97-AF65-F5344CB8AC3E}">
        <p14:creationId xmlns:p14="http://schemas.microsoft.com/office/powerpoint/2010/main" val="2311252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DOA Tech Background</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6" name="文本框 5"/>
          <p:cNvSpPr txBox="1"/>
          <p:nvPr/>
        </p:nvSpPr>
        <p:spPr>
          <a:xfrm>
            <a:off x="663111" y="1788522"/>
            <a:ext cx="5277613"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err="1"/>
              <a:t>KerberosSDR</a:t>
            </a:r>
            <a:r>
              <a:rPr lang="en-US" altLang="zh-CN" sz="2400" dirty="0"/>
              <a:t> is a new 4-input Coherent RTL-SDR.</a:t>
            </a:r>
          </a:p>
          <a:p>
            <a:pPr marL="457200" indent="-457200">
              <a:buFont typeface="Arial" panose="020B0604020202020204" pitchFamily="34" charset="0"/>
              <a:buChar char="•"/>
            </a:pPr>
            <a:endParaRPr lang="en-US" altLang="zh-CN" sz="2400" dirty="0"/>
          </a:p>
          <a:p>
            <a:pPr marL="457200" indent="-457200">
              <a:buFont typeface="Arial" panose="020B0604020202020204" pitchFamily="34" charset="0"/>
              <a:buChar char="•"/>
            </a:pPr>
            <a:r>
              <a:rPr lang="en-US" altLang="zh-CN" sz="2400" dirty="0"/>
              <a:t>It can receive radio frequency signals from 25MHz to 1.75GHz in space and convert it to baseband.</a:t>
            </a:r>
            <a:br>
              <a:rPr lang="en-US" altLang="zh-CN" sz="2400" dirty="0"/>
            </a:br>
            <a:endParaRPr lang="en-US" altLang="zh-CN" sz="2400" dirty="0"/>
          </a:p>
          <a:p>
            <a:br>
              <a:rPr lang="en-US" altLang="zh-CN" sz="2800" dirty="0"/>
            </a:br>
            <a:endParaRPr lang="zh-CN" altLang="en-US" sz="2800" dirty="0"/>
          </a:p>
        </p:txBody>
      </p:sp>
      <p:pic>
        <p:nvPicPr>
          <p:cNvPr id="2050" name="Picture 2" descr="https://imgconvert.csdnimg.cn/aHR0cHM6Ly9pbWcyMDE4LmNuYmxvZ3MuY29tL2Jsb2cvNTMzOTMzLzIwMTgxMi81MzM5MzMtMjAxODEyMDYxNjI5NTI2NjEtOTg4ODYyMjA3LnBuZw?x-oss-process=image/format,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2748" y="1105549"/>
            <a:ext cx="5943600" cy="490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928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DOA Tech Background</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6" name="文本框 5"/>
          <p:cNvSpPr txBox="1"/>
          <p:nvPr/>
        </p:nvSpPr>
        <p:spPr>
          <a:xfrm>
            <a:off x="548092" y="1155918"/>
            <a:ext cx="5277613" cy="4647426"/>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a:t> The four signal receiving channels share a clock source, and the four digital signals communicate with the Raspberry Pi through a USB HUB.</a:t>
            </a:r>
          </a:p>
          <a:p>
            <a:endParaRPr lang="en-US" altLang="zh-CN" sz="2400" dirty="0"/>
          </a:p>
          <a:p>
            <a:pPr marL="457200" indent="-457200">
              <a:buFont typeface="Arial" panose="020B0604020202020204" pitchFamily="34" charset="0"/>
              <a:buChar char="•"/>
            </a:pPr>
            <a:r>
              <a:rPr lang="en-US" altLang="zh-CN" sz="2400" dirty="0"/>
              <a:t>Run the signal processing algorithm on the Raspberry Pi and display the DOA estimation result and signal strength in real time through the web page. </a:t>
            </a:r>
            <a:br>
              <a:rPr lang="en-US" altLang="zh-CN" sz="2800" dirty="0"/>
            </a:br>
            <a:endParaRPr lang="zh-CN" altLang="en-US" sz="2800" dirty="0"/>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2747" y="1673503"/>
            <a:ext cx="5751435" cy="3229021"/>
          </a:xfrm>
          <a:prstGeom prst="rect">
            <a:avLst/>
          </a:prstGeom>
        </p:spPr>
      </p:pic>
    </p:spTree>
    <p:extLst>
      <p:ext uri="{BB962C8B-B14F-4D97-AF65-F5344CB8AC3E}">
        <p14:creationId xmlns:p14="http://schemas.microsoft.com/office/powerpoint/2010/main" val="107042050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8FD91-6A7E-4B4C-9C6A-DBCC95D7869B}"/>
              </a:ext>
            </a:extLst>
          </p:cNvPr>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DOA Tech Background</a:t>
            </a:r>
          </a:p>
        </p:txBody>
      </p:sp>
      <p:pic>
        <p:nvPicPr>
          <p:cNvPr id="3" name="图片 2">
            <a:extLst>
              <a:ext uri="{FF2B5EF4-FFF2-40B4-BE49-F238E27FC236}">
                <a16:creationId xmlns:a16="http://schemas.microsoft.com/office/drawing/2014/main" id="{3B80958B-BD51-4259-8083-433D08D4600E}"/>
              </a:ext>
            </a:extLst>
          </p:cNvPr>
          <p:cNvPicPr>
            <a:picLocks noChangeAspect="1"/>
          </p:cNvPicPr>
          <p:nvPr/>
        </p:nvPicPr>
        <p:blipFill rotWithShape="1">
          <a:blip r:embed="rId3"/>
          <a:srcRect t="89926"/>
          <a:stretch/>
        </p:blipFill>
        <p:spPr>
          <a:xfrm>
            <a:off x="-13252" y="6676373"/>
            <a:ext cx="12192000" cy="199556"/>
          </a:xfrm>
          <a:prstGeom prst="rect">
            <a:avLst/>
          </a:prstGeom>
        </p:spPr>
      </p:pic>
      <p:pic>
        <p:nvPicPr>
          <p:cNvPr id="8" name="图片 7">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pic>
        <p:nvPicPr>
          <p:cNvPr id="5" name="图片 4">
            <a:extLst>
              <a:ext uri="{FF2B5EF4-FFF2-40B4-BE49-F238E27FC236}">
                <a16:creationId xmlns:a16="http://schemas.microsoft.com/office/drawing/2014/main" id="{536FA410-CA7B-4155-91AD-C1EFBF723843}"/>
              </a:ext>
            </a:extLst>
          </p:cNvPr>
          <p:cNvPicPr>
            <a:picLocks noChangeAspect="1"/>
          </p:cNvPicPr>
          <p:nvPr/>
        </p:nvPicPr>
        <p:blipFill>
          <a:blip r:embed="rId5"/>
          <a:stretch>
            <a:fillRect/>
          </a:stretch>
        </p:blipFill>
        <p:spPr>
          <a:xfrm>
            <a:off x="9515388" y="485139"/>
            <a:ext cx="2358781" cy="579748"/>
          </a:xfrm>
          <a:prstGeom prst="rect">
            <a:avLst/>
          </a:prstGeom>
        </p:spPr>
      </p:pic>
      <p:sp>
        <p:nvSpPr>
          <p:cNvPr id="6" name="文本框 5"/>
          <p:cNvSpPr txBox="1"/>
          <p:nvPr/>
        </p:nvSpPr>
        <p:spPr>
          <a:xfrm>
            <a:off x="548092" y="1155918"/>
            <a:ext cx="5277613" cy="4216539"/>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a:t>The communication frequency between the UAV and the remote control in this experiment is 2.400- 2.4835 GHz</a:t>
            </a:r>
          </a:p>
          <a:p>
            <a:endParaRPr lang="en-US" altLang="zh-CN" sz="2400" dirty="0"/>
          </a:p>
          <a:p>
            <a:pPr marL="457200" indent="-457200">
              <a:buFont typeface="Arial" panose="020B0604020202020204" pitchFamily="34" charset="0"/>
              <a:buChar char="•"/>
            </a:pPr>
            <a:r>
              <a:rPr lang="en-US" altLang="zh-CN" sz="2400" dirty="0"/>
              <a:t>The UAV equipped with a FM transceiver hovers in the air, so as to ensure that the signal sent by the FM transceiver is not blocked by obstacles</a:t>
            </a:r>
            <a:br>
              <a:rPr lang="en-US" altLang="zh-CN" sz="2800" dirty="0"/>
            </a:br>
            <a:endParaRPr lang="zh-CN" altLang="en-US" sz="2800" dirty="0"/>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0400" y="1634161"/>
            <a:ext cx="4933950" cy="369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19314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任意多边形 6"/>
          <p:cNvSpPr/>
          <p:nvPr/>
        </p:nvSpPr>
        <p:spPr>
          <a:xfrm>
            <a:off x="613162" y="2081355"/>
            <a:ext cx="5049308" cy="1856483"/>
          </a:xfrm>
          <a:custGeom>
            <a:avLst/>
            <a:gdLst>
              <a:gd name="connsiteX0" fmla="*/ 1112071 w 4901184"/>
              <a:gd name="connsiteY0" fmla="*/ 0 h 1801368"/>
              <a:gd name="connsiteX1" fmla="*/ 4901184 w 4901184"/>
              <a:gd name="connsiteY1" fmla="*/ 0 h 1801368"/>
              <a:gd name="connsiteX2" fmla="*/ 4901184 w 4901184"/>
              <a:gd name="connsiteY2" fmla="*/ 1008251 h 1801368"/>
              <a:gd name="connsiteX3" fmla="*/ 3799357 w 4901184"/>
              <a:gd name="connsiteY3" fmla="*/ 1801368 h 1801368"/>
              <a:gd name="connsiteX4" fmla="*/ 0 w 4901184"/>
              <a:gd name="connsiteY4" fmla="*/ 1801368 h 1801368"/>
              <a:gd name="connsiteX5" fmla="*/ 0 w 4901184"/>
              <a:gd name="connsiteY5" fmla="*/ 800490 h 180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1801368">
                <a:moveTo>
                  <a:pt x="1112071" y="0"/>
                </a:moveTo>
                <a:lnTo>
                  <a:pt x="4901184" y="0"/>
                </a:lnTo>
                <a:lnTo>
                  <a:pt x="4901184" y="1008251"/>
                </a:lnTo>
                <a:lnTo>
                  <a:pt x="3799357" y="1801368"/>
                </a:lnTo>
                <a:lnTo>
                  <a:pt x="0" y="1801368"/>
                </a:lnTo>
                <a:lnTo>
                  <a:pt x="0" y="800490"/>
                </a:lnTo>
                <a:close/>
              </a:path>
            </a:pathLst>
          </a:custGeom>
          <a:solidFill>
            <a:schemeClr val="accent2">
              <a:alpha val="85000"/>
            </a:schemeClr>
          </a:solidFill>
          <a:ln w="12700" cap="flat" cmpd="sng" algn="ctr">
            <a:solidFill>
              <a:schemeClr val="accent1">
                <a:lumMod val="20000"/>
                <a:lumOff val="80000"/>
              </a:schemeClr>
            </a:solidFill>
            <a:prstDash val="solid"/>
            <a:miter lim="800000"/>
          </a:ln>
          <a:effectLst/>
        </p:spPr>
        <p:txBody>
          <a:bodyPr lIns="121746" tIns="60864" rIns="121746" bIns="60864" anchor="ctr"/>
          <a:lstStyle/>
          <a:p>
            <a:pPr algn="ctr" defTabSz="1217436">
              <a:defRPr/>
            </a:pPr>
            <a:endParaRPr lang="zh-CN" altLang="en-US" sz="1200" kern="0">
              <a:solidFill>
                <a:prstClr val="white"/>
              </a:solidFill>
              <a:latin typeface="Calibri"/>
              <a:ea typeface="幼圆"/>
            </a:endParaRPr>
          </a:p>
        </p:txBody>
      </p:sp>
      <p:cxnSp>
        <p:nvCxnSpPr>
          <p:cNvPr id="8" name="直接连接符 7"/>
          <p:cNvCxnSpPr/>
          <p:nvPr/>
        </p:nvCxnSpPr>
        <p:spPr>
          <a:xfrm flipH="1">
            <a:off x="289598" y="1932317"/>
            <a:ext cx="1666204" cy="1207744"/>
          </a:xfrm>
          <a:prstGeom prst="line">
            <a:avLst/>
          </a:prstGeom>
          <a:noFill/>
          <a:ln w="12700" cap="flat" cmpd="sng" algn="ctr">
            <a:solidFill>
              <a:schemeClr val="bg1"/>
            </a:solidFill>
            <a:prstDash val="solid"/>
            <a:miter lim="800000"/>
          </a:ln>
          <a:effectLst/>
        </p:spPr>
      </p:cxnSp>
      <p:cxnSp>
        <p:nvCxnSpPr>
          <p:cNvPr id="9" name="直接连接符 8"/>
          <p:cNvCxnSpPr/>
          <p:nvPr/>
        </p:nvCxnSpPr>
        <p:spPr>
          <a:xfrm flipH="1">
            <a:off x="4214002" y="2857500"/>
            <a:ext cx="1795734" cy="1316680"/>
          </a:xfrm>
          <a:prstGeom prst="line">
            <a:avLst/>
          </a:prstGeom>
          <a:noFill/>
          <a:ln w="12700" cap="flat" cmpd="sng" algn="ctr">
            <a:solidFill>
              <a:schemeClr val="bg1"/>
            </a:solidFill>
            <a:prstDash val="solid"/>
            <a:miter lim="800000"/>
          </a:ln>
          <a:effectLst/>
        </p:spPr>
      </p:cxnSp>
      <p:sp>
        <p:nvSpPr>
          <p:cNvPr id="10" name="TextBox 21"/>
          <p:cNvSpPr txBox="1"/>
          <p:nvPr/>
        </p:nvSpPr>
        <p:spPr>
          <a:xfrm>
            <a:off x="2061634" y="2147314"/>
            <a:ext cx="2152368" cy="615171"/>
          </a:xfrm>
          <a:prstGeom prst="rect">
            <a:avLst/>
          </a:prstGeom>
          <a:noFill/>
        </p:spPr>
        <p:txBody>
          <a:bodyPr wrap="square" lIns="121581" tIns="60768" rIns="121581" bIns="60768"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Second</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48578" y="2857500"/>
            <a:ext cx="4080621" cy="738658"/>
          </a:xfrm>
          <a:prstGeom prst="rect">
            <a:avLst/>
          </a:prstGeom>
          <a:noFill/>
        </p:spPr>
        <p:txBody>
          <a:bodyPr wrap="square" lIns="121914" tIns="60957" rIns="121914" bIns="60957" rtlCol="0">
            <a:spAutoFit/>
          </a:bodyPr>
          <a:lstStyle/>
          <a:p>
            <a:r>
              <a:rPr lang="en-US" altLang="zh-CN" sz="4000" b="1" dirty="0">
                <a:solidFill>
                  <a:schemeClr val="bg1"/>
                </a:solidFill>
                <a:cs typeface="+mn-ea"/>
                <a:sym typeface="+mn-lt"/>
              </a:rPr>
              <a:t>DOA Algorithms</a:t>
            </a:r>
          </a:p>
        </p:txBody>
      </p:sp>
      <p:pic>
        <p:nvPicPr>
          <p:cNvPr id="13" name="图形 5">
            <a:extLst>
              <a:ext uri="{FF2B5EF4-FFF2-40B4-BE49-F238E27FC236}">
                <a16:creationId xmlns:a16="http://schemas.microsoft.com/office/drawing/2014/main" id="{1EB135B1-7C29-4F1A-AB21-C87003576352}"/>
              </a:ext>
            </a:extLst>
          </p:cNvPr>
          <p:cNvPicPr>
            <a:picLocks noChangeAspect="1"/>
          </p:cNvPicPr>
          <p:nvPr/>
        </p:nvPicPr>
        <p:blipFill>
          <a:blip r:embed="rId4"/>
          <a:stretch>
            <a:fillRect/>
          </a:stretch>
        </p:blipFill>
        <p:spPr>
          <a:xfrm>
            <a:off x="1086559" y="351138"/>
            <a:ext cx="4217199" cy="562293"/>
          </a:xfrm>
          <a:prstGeom prst="rect">
            <a:avLst/>
          </a:prstGeom>
        </p:spPr>
      </p:pic>
      <p:sp>
        <p:nvSpPr>
          <p:cNvPr id="14" name="箭头: 五边形 20">
            <a:extLst>
              <a:ext uri="{FF2B5EF4-FFF2-40B4-BE49-F238E27FC236}">
                <a16:creationId xmlns:a16="http://schemas.microsoft.com/office/drawing/2014/main" id="{5131FCE6-FBF9-4D4D-9926-96FF6B9BEA53}"/>
              </a:ext>
            </a:extLst>
          </p:cNvPr>
          <p:cNvSpPr/>
          <p:nvPr/>
        </p:nvSpPr>
        <p:spPr>
          <a:xfrm rot="5400000">
            <a:off x="-51547" y="346229"/>
            <a:ext cx="1234440" cy="765811"/>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15" name="图形 9">
            <a:extLst>
              <a:ext uri="{FF2B5EF4-FFF2-40B4-BE49-F238E27FC236}">
                <a16:creationId xmlns:a16="http://schemas.microsoft.com/office/drawing/2014/main" id="{CD48BD1B-6EF0-4E68-8AAF-3994B9C5FFCF}"/>
              </a:ext>
            </a:extLst>
          </p:cNvPr>
          <p:cNvPicPr>
            <a:picLocks noChangeAspect="1"/>
          </p:cNvPicPr>
          <p:nvPr/>
        </p:nvPicPr>
        <p:blipFill>
          <a:blip r:embed="rId5"/>
          <a:stretch>
            <a:fillRect/>
          </a:stretch>
        </p:blipFill>
        <p:spPr>
          <a:xfrm>
            <a:off x="320749" y="273524"/>
            <a:ext cx="489848" cy="717523"/>
          </a:xfrm>
          <a:prstGeom prst="rect">
            <a:avLst/>
          </a:prstGeom>
        </p:spPr>
      </p:pic>
    </p:spTree>
    <p:extLst>
      <p:ext uri="{BB962C8B-B14F-4D97-AF65-F5344CB8AC3E}">
        <p14:creationId xmlns:p14="http://schemas.microsoft.com/office/powerpoint/2010/main" val="1109353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00C4A-3456-42BD-BB00-9A1DAEBD1E56}"/>
              </a:ext>
            </a:extLst>
          </p:cNvPr>
          <p:cNvSpPr>
            <a:spLocks noGrp="1"/>
          </p:cNvSpPr>
          <p:nvPr>
            <p:ph type="title"/>
          </p:nvPr>
        </p:nvSpPr>
        <p:spPr>
          <a:xfrm>
            <a:off x="732124" y="11180"/>
            <a:ext cx="10515600" cy="1325563"/>
          </a:xfrm>
        </p:spPr>
        <p:txBody>
          <a:bodyPr>
            <a:normAutofit/>
          </a:bodyPr>
          <a:lstStyle/>
          <a:p>
            <a:r>
              <a:rPr lang="en-US" altLang="zh-CN" sz="3600" b="1" dirty="0">
                <a:solidFill>
                  <a:srgbClr val="28B5B2"/>
                </a:solidFill>
                <a:latin typeface="Calibri" panose="020F0502020204030204" pitchFamily="34" charset="0"/>
              </a:rPr>
              <a:t>DOA Algorithms</a:t>
            </a:r>
          </a:p>
        </p:txBody>
      </p:sp>
      <p:sp>
        <p:nvSpPr>
          <p:cNvPr id="6" name="灯片编号占位符 5">
            <a:extLst>
              <a:ext uri="{FF2B5EF4-FFF2-40B4-BE49-F238E27FC236}">
                <a16:creationId xmlns:a16="http://schemas.microsoft.com/office/drawing/2014/main" id="{C800401D-D01F-4C83-96FB-E3BC4EC6B0F3}"/>
              </a:ext>
            </a:extLst>
          </p:cNvPr>
          <p:cNvSpPr>
            <a:spLocks noGrp="1"/>
          </p:cNvSpPr>
          <p:nvPr>
            <p:ph type="sldNum" sz="quarter" idx="12"/>
          </p:nvPr>
        </p:nvSpPr>
        <p:spPr/>
        <p:txBody>
          <a:bodyPr/>
          <a:lstStyle/>
          <a:p>
            <a:fld id="{11111CF7-3CEA-4476-AA1D-FDB53D59C6A7}" type="slidenum">
              <a:rPr lang="zh-CN" altLang="en-US" smtClean="0"/>
              <a:t>9</a:t>
            </a:fld>
            <a:endParaRPr lang="zh-CN" altLang="en-US" dirty="0"/>
          </a:p>
        </p:txBody>
      </p:sp>
      <p:sp>
        <p:nvSpPr>
          <p:cNvPr id="15" name="矩形 14">
            <a:extLst>
              <a:ext uri="{FF2B5EF4-FFF2-40B4-BE49-F238E27FC236}">
                <a16:creationId xmlns:a16="http://schemas.microsoft.com/office/drawing/2014/main" id="{B163F441-B7E8-4F3D-B5C2-E1E6B837D225}"/>
              </a:ext>
            </a:extLst>
          </p:cNvPr>
          <p:cNvSpPr/>
          <p:nvPr/>
        </p:nvSpPr>
        <p:spPr>
          <a:xfrm>
            <a:off x="530705" y="3367756"/>
            <a:ext cx="1175322" cy="646331"/>
          </a:xfrm>
          <a:prstGeom prst="rect">
            <a:avLst/>
          </a:prstGeom>
        </p:spPr>
        <p:txBody>
          <a:bodyPr wrap="none">
            <a:spAutoFit/>
          </a:bodyPr>
          <a:lstStyle/>
          <a:p>
            <a:r>
              <a:rPr lang="en-US" altLang="zh-CN" sz="3600" b="1" dirty="0"/>
              <a:t>DOA</a:t>
            </a:r>
            <a:endParaRPr lang="en" altLang="zh-CN" sz="3600" b="1" dirty="0"/>
          </a:p>
        </p:txBody>
      </p:sp>
      <p:sp>
        <p:nvSpPr>
          <p:cNvPr id="19" name="右大括号 18">
            <a:extLst>
              <a:ext uri="{FF2B5EF4-FFF2-40B4-BE49-F238E27FC236}">
                <a16:creationId xmlns:a16="http://schemas.microsoft.com/office/drawing/2014/main" id="{0050617A-B0CA-44E1-BE49-A34B698B44B6}"/>
              </a:ext>
            </a:extLst>
          </p:cNvPr>
          <p:cNvSpPr/>
          <p:nvPr/>
        </p:nvSpPr>
        <p:spPr>
          <a:xfrm flipH="1">
            <a:off x="2182764" y="1598353"/>
            <a:ext cx="403639" cy="4185139"/>
          </a:xfrm>
          <a:prstGeom prst="rightBrace">
            <a:avLst>
              <a:gd name="adj1" fmla="val 189129"/>
              <a:gd name="adj2" fmla="val 50000"/>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CF8E3008-CBB8-4451-9741-FD5C7FF08A17}"/>
              </a:ext>
            </a:extLst>
          </p:cNvPr>
          <p:cNvSpPr/>
          <p:nvPr/>
        </p:nvSpPr>
        <p:spPr>
          <a:xfrm>
            <a:off x="2679902" y="1336743"/>
            <a:ext cx="2132315" cy="523220"/>
          </a:xfrm>
          <a:prstGeom prst="rect">
            <a:avLst/>
          </a:prstGeom>
        </p:spPr>
        <p:txBody>
          <a:bodyPr wrap="none">
            <a:spAutoFit/>
          </a:bodyPr>
          <a:lstStyle/>
          <a:p>
            <a:r>
              <a:rPr lang="en-US" altLang="zh-CN" sz="2800" b="1" dirty="0"/>
              <a:t>Traditional</a:t>
            </a:r>
            <a:r>
              <a:rPr lang="en" altLang="zh-CN" sz="2800" b="1" dirty="0"/>
              <a:t>: </a:t>
            </a:r>
          </a:p>
        </p:txBody>
      </p:sp>
      <p:sp>
        <p:nvSpPr>
          <p:cNvPr id="21" name="矩形 20">
            <a:extLst>
              <a:ext uri="{FF2B5EF4-FFF2-40B4-BE49-F238E27FC236}">
                <a16:creationId xmlns:a16="http://schemas.microsoft.com/office/drawing/2014/main" id="{E731353F-1CF7-4DBA-BAF4-4B89AF315C9D}"/>
              </a:ext>
            </a:extLst>
          </p:cNvPr>
          <p:cNvSpPr/>
          <p:nvPr/>
        </p:nvSpPr>
        <p:spPr>
          <a:xfrm>
            <a:off x="2649263" y="3429000"/>
            <a:ext cx="1911101" cy="523220"/>
          </a:xfrm>
          <a:prstGeom prst="rect">
            <a:avLst/>
          </a:prstGeom>
        </p:spPr>
        <p:txBody>
          <a:bodyPr wrap="none">
            <a:spAutoFit/>
          </a:bodyPr>
          <a:lstStyle/>
          <a:p>
            <a:r>
              <a:rPr lang="en-US" altLang="zh-CN" sz="2800" b="1" u="sng" dirty="0">
                <a:solidFill>
                  <a:srgbClr val="FF0000"/>
                </a:solidFill>
              </a:rPr>
              <a:t>Subspace</a:t>
            </a:r>
            <a:r>
              <a:rPr lang="en" altLang="zh-CN" sz="2800" b="1" u="sng" dirty="0">
                <a:solidFill>
                  <a:srgbClr val="FF0000"/>
                </a:solidFill>
              </a:rPr>
              <a:t>: </a:t>
            </a:r>
          </a:p>
        </p:txBody>
      </p:sp>
      <p:sp>
        <p:nvSpPr>
          <p:cNvPr id="22" name="矩形 21">
            <a:extLst>
              <a:ext uri="{FF2B5EF4-FFF2-40B4-BE49-F238E27FC236}">
                <a16:creationId xmlns:a16="http://schemas.microsoft.com/office/drawing/2014/main" id="{25252BB7-9AA2-4E0F-BF1D-9E9501996589}"/>
              </a:ext>
            </a:extLst>
          </p:cNvPr>
          <p:cNvSpPr/>
          <p:nvPr/>
        </p:nvSpPr>
        <p:spPr>
          <a:xfrm>
            <a:off x="2701694" y="5395912"/>
            <a:ext cx="877163" cy="523220"/>
          </a:xfrm>
          <a:prstGeom prst="rect">
            <a:avLst/>
          </a:prstGeom>
        </p:spPr>
        <p:txBody>
          <a:bodyPr wrap="none">
            <a:spAutoFit/>
          </a:bodyPr>
          <a:lstStyle/>
          <a:p>
            <a:r>
              <a:rPr lang="en-US" altLang="zh-CN" sz="2800" b="1" dirty="0"/>
              <a:t>ML</a:t>
            </a:r>
            <a:r>
              <a:rPr lang="en" altLang="zh-CN" sz="2800" b="1" dirty="0"/>
              <a:t>: </a:t>
            </a:r>
          </a:p>
        </p:txBody>
      </p:sp>
      <p:sp>
        <p:nvSpPr>
          <p:cNvPr id="23" name="右大括号 22">
            <a:extLst>
              <a:ext uri="{FF2B5EF4-FFF2-40B4-BE49-F238E27FC236}">
                <a16:creationId xmlns:a16="http://schemas.microsoft.com/office/drawing/2014/main" id="{9EF69772-21C3-4E2B-AF83-DCBA2EE62135}"/>
              </a:ext>
            </a:extLst>
          </p:cNvPr>
          <p:cNvSpPr/>
          <p:nvPr/>
        </p:nvSpPr>
        <p:spPr>
          <a:xfrm flipH="1">
            <a:off x="5063738" y="1093693"/>
            <a:ext cx="244413" cy="1134665"/>
          </a:xfrm>
          <a:prstGeom prst="rightBrace">
            <a:avLst>
              <a:gd name="adj1" fmla="val 72892"/>
              <a:gd name="adj2" fmla="val 50000"/>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9C7C5C3F-AF8A-408D-8AAD-5F4DF179159E}"/>
              </a:ext>
            </a:extLst>
          </p:cNvPr>
          <p:cNvSpPr/>
          <p:nvPr/>
        </p:nvSpPr>
        <p:spPr>
          <a:xfrm>
            <a:off x="5415894" y="799306"/>
            <a:ext cx="3562194" cy="461665"/>
          </a:xfrm>
          <a:prstGeom prst="rect">
            <a:avLst/>
          </a:prstGeom>
        </p:spPr>
        <p:txBody>
          <a:bodyPr wrap="none">
            <a:spAutoFit/>
          </a:bodyPr>
          <a:lstStyle/>
          <a:p>
            <a:r>
              <a:rPr lang="en" altLang="zh-CN" sz="2400" b="1" dirty="0">
                <a:solidFill>
                  <a:srgbClr val="92D050"/>
                </a:solidFill>
              </a:rPr>
              <a:t>Delay-Sum Beamformer</a:t>
            </a:r>
          </a:p>
        </p:txBody>
      </p:sp>
      <p:sp>
        <p:nvSpPr>
          <p:cNvPr id="32" name="文本框 31">
            <a:extLst>
              <a:ext uri="{FF2B5EF4-FFF2-40B4-BE49-F238E27FC236}">
                <a16:creationId xmlns:a16="http://schemas.microsoft.com/office/drawing/2014/main" id="{D0DB291B-3DA3-4CEA-BBAF-E6707DFBDFD4}"/>
              </a:ext>
            </a:extLst>
          </p:cNvPr>
          <p:cNvSpPr txBox="1"/>
          <p:nvPr/>
        </p:nvSpPr>
        <p:spPr>
          <a:xfrm>
            <a:off x="5415894" y="1398416"/>
            <a:ext cx="3985672"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srgbClr val="92D050"/>
                </a:solidFill>
                <a:effectLst/>
                <a:uLnTx/>
                <a:uFillTx/>
                <a:latin typeface="等线" panose="020F0502020204030204"/>
                <a:ea typeface="等线" panose="02010600030101010101" pitchFamily="2" charset="-122"/>
                <a:cs typeface="+mn-cs"/>
              </a:rPr>
              <a:t>CBF/Bartlett BF</a:t>
            </a:r>
          </a:p>
        </p:txBody>
      </p:sp>
      <p:sp>
        <p:nvSpPr>
          <p:cNvPr id="36" name="文本框 35">
            <a:extLst>
              <a:ext uri="{FF2B5EF4-FFF2-40B4-BE49-F238E27FC236}">
                <a16:creationId xmlns:a16="http://schemas.microsoft.com/office/drawing/2014/main" id="{6C3D6946-1857-43B5-B2AF-7E4F333AED29}"/>
              </a:ext>
            </a:extLst>
          </p:cNvPr>
          <p:cNvSpPr txBox="1"/>
          <p:nvPr/>
        </p:nvSpPr>
        <p:spPr>
          <a:xfrm>
            <a:off x="5415893" y="1997525"/>
            <a:ext cx="4950237"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srgbClr val="92D050"/>
                </a:solidFill>
                <a:effectLst/>
                <a:uLnTx/>
                <a:uFillTx/>
                <a:latin typeface="等线" panose="020F0502020204030204"/>
                <a:ea typeface="等线" panose="02010600030101010101" pitchFamily="2" charset="-122"/>
                <a:cs typeface="+mn-cs"/>
              </a:rPr>
              <a:t>Capon LMS/Capon BF/MVDR</a:t>
            </a:r>
            <a:endParaRPr lang="zh-CN" altLang="en-US" dirty="0">
              <a:solidFill>
                <a:srgbClr val="92D050"/>
              </a:solidFill>
            </a:endParaRPr>
          </a:p>
        </p:txBody>
      </p:sp>
      <p:sp>
        <p:nvSpPr>
          <p:cNvPr id="37" name="右大括号 36">
            <a:extLst>
              <a:ext uri="{FF2B5EF4-FFF2-40B4-BE49-F238E27FC236}">
                <a16:creationId xmlns:a16="http://schemas.microsoft.com/office/drawing/2014/main" id="{BE7507BB-4158-4389-956C-8C33EDA8CCC3}"/>
              </a:ext>
            </a:extLst>
          </p:cNvPr>
          <p:cNvSpPr/>
          <p:nvPr/>
        </p:nvSpPr>
        <p:spPr>
          <a:xfrm flipH="1">
            <a:off x="4681764" y="3023164"/>
            <a:ext cx="274230" cy="1618410"/>
          </a:xfrm>
          <a:prstGeom prst="rightBrace">
            <a:avLst>
              <a:gd name="adj1" fmla="val 72892"/>
              <a:gd name="adj2" fmla="val 50000"/>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CF3B9368-20DD-479E-8D90-20BE6A3C1E28}"/>
              </a:ext>
            </a:extLst>
          </p:cNvPr>
          <p:cNvSpPr/>
          <p:nvPr/>
        </p:nvSpPr>
        <p:spPr>
          <a:xfrm>
            <a:off x="5086929" y="2782680"/>
            <a:ext cx="1292341" cy="523220"/>
          </a:xfrm>
          <a:prstGeom prst="rect">
            <a:avLst/>
          </a:prstGeom>
        </p:spPr>
        <p:txBody>
          <a:bodyPr wrap="none">
            <a:spAutoFit/>
          </a:bodyPr>
          <a:lstStyle/>
          <a:p>
            <a:r>
              <a:rPr lang="en-US" altLang="zh-CN" sz="2800" b="1" u="sng" dirty="0">
                <a:solidFill>
                  <a:srgbClr val="FF0000"/>
                </a:solidFill>
                <a:effectLst>
                  <a:outerShdw blurRad="38100" dist="38100" dir="2700000" algn="tl">
                    <a:srgbClr val="000000">
                      <a:alpha val="43137"/>
                    </a:srgbClr>
                  </a:outerShdw>
                </a:effectLst>
              </a:rPr>
              <a:t>MUSIC</a:t>
            </a:r>
            <a:endParaRPr lang="en" altLang="zh-CN" sz="2800" b="1" u="sng" dirty="0">
              <a:solidFill>
                <a:srgbClr val="FF0000"/>
              </a:solidFill>
              <a:effectLst>
                <a:outerShdw blurRad="38100" dist="38100" dir="2700000" algn="tl">
                  <a:srgbClr val="000000">
                    <a:alpha val="43137"/>
                  </a:srgbClr>
                </a:outerShdw>
              </a:effectLst>
            </a:endParaRPr>
          </a:p>
        </p:txBody>
      </p:sp>
      <p:sp>
        <p:nvSpPr>
          <p:cNvPr id="39" name="矩形 38">
            <a:extLst>
              <a:ext uri="{FF2B5EF4-FFF2-40B4-BE49-F238E27FC236}">
                <a16:creationId xmlns:a16="http://schemas.microsoft.com/office/drawing/2014/main" id="{088D6564-FA40-4B85-BA66-A7813E9BA25E}"/>
              </a:ext>
            </a:extLst>
          </p:cNvPr>
          <p:cNvSpPr/>
          <p:nvPr/>
        </p:nvSpPr>
        <p:spPr>
          <a:xfrm>
            <a:off x="5082119" y="4336591"/>
            <a:ext cx="1301959" cy="523220"/>
          </a:xfrm>
          <a:prstGeom prst="rect">
            <a:avLst/>
          </a:prstGeom>
        </p:spPr>
        <p:txBody>
          <a:bodyPr wrap="none">
            <a:spAutoFit/>
          </a:bodyPr>
          <a:lstStyle/>
          <a:p>
            <a:r>
              <a:rPr lang="en-US" altLang="zh-CN" sz="2800" b="1" dirty="0"/>
              <a:t>ESPRIT</a:t>
            </a:r>
            <a:endParaRPr lang="en" altLang="zh-CN" sz="2800" b="1" dirty="0"/>
          </a:p>
        </p:txBody>
      </p:sp>
      <p:sp>
        <p:nvSpPr>
          <p:cNvPr id="43" name="文本框 42">
            <a:extLst>
              <a:ext uri="{FF2B5EF4-FFF2-40B4-BE49-F238E27FC236}">
                <a16:creationId xmlns:a16="http://schemas.microsoft.com/office/drawing/2014/main" id="{3D1CCBD9-DA77-44E8-888A-C438C0964004}"/>
              </a:ext>
            </a:extLst>
          </p:cNvPr>
          <p:cNvSpPr txBox="1"/>
          <p:nvPr/>
        </p:nvSpPr>
        <p:spPr>
          <a:xfrm>
            <a:off x="4109693" y="4971102"/>
            <a:ext cx="2634165"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Deterministic ML</a:t>
            </a:r>
            <a:endParaRPr lang="zh-CN" altLang="en-US" sz="1600" dirty="0">
              <a:solidFill>
                <a:srgbClr val="00B0F0"/>
              </a:solidFill>
            </a:endParaRPr>
          </a:p>
        </p:txBody>
      </p:sp>
      <p:sp>
        <p:nvSpPr>
          <p:cNvPr id="49" name="文本框 48">
            <a:extLst>
              <a:ext uri="{FF2B5EF4-FFF2-40B4-BE49-F238E27FC236}">
                <a16:creationId xmlns:a16="http://schemas.microsoft.com/office/drawing/2014/main" id="{0795A7E6-DE5A-4A72-A027-AAC9140EDD0B}"/>
              </a:ext>
            </a:extLst>
          </p:cNvPr>
          <p:cNvSpPr txBox="1"/>
          <p:nvPr/>
        </p:nvSpPr>
        <p:spPr>
          <a:xfrm>
            <a:off x="4138937" y="5984206"/>
            <a:ext cx="2705258" cy="461665"/>
          </a:xfrm>
          <a:prstGeom prst="rect">
            <a:avLst/>
          </a:prstGeom>
          <a:noFill/>
        </p:spPr>
        <p:txBody>
          <a:bodyPr wrap="square">
            <a:spAutoFit/>
          </a:bodyPr>
          <a:lstStyle/>
          <a:p>
            <a:r>
              <a:rPr lang="en-US" altLang="zh-CN" sz="2400" b="1" dirty="0">
                <a:solidFill>
                  <a:srgbClr val="00B0F0"/>
                </a:solidFill>
                <a:latin typeface="等线" panose="020F0502020204030204"/>
                <a:ea typeface="等线" panose="02010600030101010101" pitchFamily="2" charset="-122"/>
              </a:rPr>
              <a:t>S</a:t>
            </a:r>
            <a:r>
              <a:rPr kumimoji="0" lang="en-US" altLang="zh-CN" sz="2400" b="1"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tochastic ML</a:t>
            </a:r>
            <a:endParaRPr lang="zh-CN" altLang="en-US" sz="1600" dirty="0">
              <a:solidFill>
                <a:srgbClr val="00B0F0"/>
              </a:solidFill>
            </a:endParaRPr>
          </a:p>
        </p:txBody>
      </p:sp>
      <p:sp>
        <p:nvSpPr>
          <p:cNvPr id="50" name="右大括号 49">
            <a:extLst>
              <a:ext uri="{FF2B5EF4-FFF2-40B4-BE49-F238E27FC236}">
                <a16:creationId xmlns:a16="http://schemas.microsoft.com/office/drawing/2014/main" id="{4794D0A6-FCA6-47A7-A84E-F689A78273A2}"/>
              </a:ext>
            </a:extLst>
          </p:cNvPr>
          <p:cNvSpPr/>
          <p:nvPr/>
        </p:nvSpPr>
        <p:spPr>
          <a:xfrm flipH="1">
            <a:off x="3746060" y="5133624"/>
            <a:ext cx="292540" cy="1126499"/>
          </a:xfrm>
          <a:prstGeom prst="rightBrace">
            <a:avLst>
              <a:gd name="adj1" fmla="val 69398"/>
              <a:gd name="adj2" fmla="val 50000"/>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1" name="右大括号 50">
            <a:extLst>
              <a:ext uri="{FF2B5EF4-FFF2-40B4-BE49-F238E27FC236}">
                <a16:creationId xmlns:a16="http://schemas.microsoft.com/office/drawing/2014/main" id="{D876B3E1-F4B5-42F5-B3CA-743547B1FAD8}"/>
              </a:ext>
            </a:extLst>
          </p:cNvPr>
          <p:cNvSpPr/>
          <p:nvPr/>
        </p:nvSpPr>
        <p:spPr>
          <a:xfrm flipH="1">
            <a:off x="6600121" y="2723632"/>
            <a:ext cx="269603" cy="1422152"/>
          </a:xfrm>
          <a:prstGeom prst="rightBrace">
            <a:avLst>
              <a:gd name="adj1" fmla="val 72892"/>
              <a:gd name="adj2" fmla="val 25424"/>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2B07A6A8-E8D5-4811-B99F-903E5B9177DB}"/>
              </a:ext>
            </a:extLst>
          </p:cNvPr>
          <p:cNvSpPr txBox="1"/>
          <p:nvPr/>
        </p:nvSpPr>
        <p:spPr>
          <a:xfrm>
            <a:off x="7095205" y="2564368"/>
            <a:ext cx="2057588"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Root MUSIC</a:t>
            </a:r>
            <a:endParaRPr lang="zh-CN" altLang="en-US" dirty="0">
              <a:solidFill>
                <a:srgbClr val="FF0000"/>
              </a:solidFill>
            </a:endParaRPr>
          </a:p>
        </p:txBody>
      </p:sp>
      <p:sp>
        <p:nvSpPr>
          <p:cNvPr id="53" name="文本框 52">
            <a:extLst>
              <a:ext uri="{FF2B5EF4-FFF2-40B4-BE49-F238E27FC236}">
                <a16:creationId xmlns:a16="http://schemas.microsoft.com/office/drawing/2014/main" id="{97EACFC7-A03C-4D69-8FB4-6D727207F50E}"/>
              </a:ext>
            </a:extLst>
          </p:cNvPr>
          <p:cNvSpPr txBox="1"/>
          <p:nvPr/>
        </p:nvSpPr>
        <p:spPr>
          <a:xfrm>
            <a:off x="7095205" y="3188931"/>
            <a:ext cx="3531671" cy="461665"/>
          </a:xfrm>
          <a:prstGeom prst="rect">
            <a:avLst/>
          </a:prstGeom>
          <a:noFill/>
        </p:spPr>
        <p:txBody>
          <a:bodyPr wrap="square">
            <a:spAutoFit/>
          </a:bodyPr>
          <a:lstStyle/>
          <a:p>
            <a:r>
              <a:rPr lang="en-US" altLang="zh-CN" sz="2400" b="1" dirty="0">
                <a:solidFill>
                  <a:srgbClr val="FF0000"/>
                </a:solidFill>
                <a:latin typeface="等线" panose="020F0502020204030204"/>
                <a:ea typeface="等线" panose="02010600030101010101" pitchFamily="2" charset="-122"/>
              </a:rPr>
              <a:t>Dec</a:t>
            </a:r>
            <a:r>
              <a:rPr kumimoji="0" lang="en-US" altLang="zh-CN" sz="24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oherence M</a:t>
            </a:r>
            <a:r>
              <a:rPr lang="en-US" altLang="zh-CN" sz="2400" b="1" dirty="0">
                <a:solidFill>
                  <a:srgbClr val="FF0000"/>
                </a:solidFill>
                <a:latin typeface="等线" panose="020F0502020204030204"/>
                <a:ea typeface="等线" panose="02010600030101010101" pitchFamily="2" charset="-122"/>
              </a:rPr>
              <a:t>USIC</a:t>
            </a:r>
            <a:endParaRPr lang="zh-CN" altLang="en-US" dirty="0">
              <a:solidFill>
                <a:srgbClr val="FF0000"/>
              </a:solidFill>
            </a:endParaRPr>
          </a:p>
        </p:txBody>
      </p:sp>
      <p:sp>
        <p:nvSpPr>
          <p:cNvPr id="55" name="文本框 54">
            <a:extLst>
              <a:ext uri="{FF2B5EF4-FFF2-40B4-BE49-F238E27FC236}">
                <a16:creationId xmlns:a16="http://schemas.microsoft.com/office/drawing/2014/main" id="{1FD8A7F8-4447-4B9B-AFEC-1654D039EB68}"/>
              </a:ext>
            </a:extLst>
          </p:cNvPr>
          <p:cNvSpPr txBox="1"/>
          <p:nvPr/>
        </p:nvSpPr>
        <p:spPr>
          <a:xfrm>
            <a:off x="162926" y="6368596"/>
            <a:ext cx="8073023" cy="307777"/>
          </a:xfrm>
          <a:prstGeom prst="rect">
            <a:avLst/>
          </a:prstGeom>
          <a:noFill/>
        </p:spPr>
        <p:txBody>
          <a:bodyPr wrap="square">
            <a:spAutoFit/>
          </a:bodyPr>
          <a:lstStyle/>
          <a:p>
            <a:r>
              <a:rPr lang="zh-CN" altLang="en-US" sz="1400" dirty="0"/>
              <a:t>https://wenku.baidu.com/view/eece77f8c67da26925c52cc58bd63186bceb9201.html</a:t>
            </a:r>
          </a:p>
        </p:txBody>
      </p:sp>
      <p:sp>
        <p:nvSpPr>
          <p:cNvPr id="56" name="文本框 55">
            <a:extLst>
              <a:ext uri="{FF2B5EF4-FFF2-40B4-BE49-F238E27FC236}">
                <a16:creationId xmlns:a16="http://schemas.microsoft.com/office/drawing/2014/main" id="{97E8B2AF-0DB0-491B-80B0-D15D21B11CCA}"/>
              </a:ext>
            </a:extLst>
          </p:cNvPr>
          <p:cNvSpPr txBox="1"/>
          <p:nvPr/>
        </p:nvSpPr>
        <p:spPr>
          <a:xfrm>
            <a:off x="7090575" y="3813493"/>
            <a:ext cx="3824842" cy="461665"/>
          </a:xfrm>
          <a:prstGeom prst="rect">
            <a:avLst/>
          </a:prstGeom>
          <a:noFill/>
        </p:spPr>
        <p:txBody>
          <a:bodyPr wrap="square">
            <a:spAutoFit/>
          </a:bodyPr>
          <a:lstStyle/>
          <a:p>
            <a:r>
              <a:rPr lang="en-US" altLang="zh-CN" sz="2400" b="1" dirty="0">
                <a:solidFill>
                  <a:srgbClr val="FF0000"/>
                </a:solidFill>
                <a:latin typeface="等线" panose="020F0502020204030204"/>
                <a:ea typeface="等线" panose="02010600030101010101" pitchFamily="2" charset="-122"/>
              </a:rPr>
              <a:t>Beamspace-Base MUSIC</a:t>
            </a:r>
            <a:endParaRPr lang="zh-CN" altLang="en-US" dirty="0">
              <a:solidFill>
                <a:srgbClr val="FF0000"/>
              </a:solidFill>
            </a:endParaRPr>
          </a:p>
        </p:txBody>
      </p:sp>
      <p:sp>
        <p:nvSpPr>
          <p:cNvPr id="57" name="右大括号 56">
            <a:extLst>
              <a:ext uri="{FF2B5EF4-FFF2-40B4-BE49-F238E27FC236}">
                <a16:creationId xmlns:a16="http://schemas.microsoft.com/office/drawing/2014/main" id="{7D14A3A1-2A27-4112-AE0F-B22643EBE622}"/>
              </a:ext>
            </a:extLst>
          </p:cNvPr>
          <p:cNvSpPr/>
          <p:nvPr/>
        </p:nvSpPr>
        <p:spPr>
          <a:xfrm flipH="1">
            <a:off x="6643307" y="4447055"/>
            <a:ext cx="252631" cy="1422152"/>
          </a:xfrm>
          <a:prstGeom prst="rightBrace">
            <a:avLst>
              <a:gd name="adj1" fmla="val 72892"/>
              <a:gd name="adj2" fmla="val 15534"/>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D9185807-B41A-4C04-8AFA-3F4362152159}"/>
              </a:ext>
            </a:extLst>
          </p:cNvPr>
          <p:cNvSpPr txBox="1"/>
          <p:nvPr/>
        </p:nvSpPr>
        <p:spPr>
          <a:xfrm>
            <a:off x="7065372" y="4353970"/>
            <a:ext cx="1012846" cy="461665"/>
          </a:xfrm>
          <a:prstGeom prst="rect">
            <a:avLst/>
          </a:prstGeom>
          <a:noFill/>
        </p:spPr>
        <p:txBody>
          <a:bodyPr wrap="square">
            <a:spAutoFit/>
          </a:bodyPr>
          <a:lstStyle/>
          <a:p>
            <a:r>
              <a:rPr lang="en-US" altLang="zh-CN" sz="2400" b="1" dirty="0">
                <a:solidFill>
                  <a:srgbClr val="FFC000"/>
                </a:solidFill>
                <a:latin typeface="等线" panose="020F0502020204030204"/>
                <a:ea typeface="等线" panose="02010600030101010101" pitchFamily="2" charset="-122"/>
              </a:rPr>
              <a:t>TAM</a:t>
            </a:r>
            <a:endParaRPr lang="zh-CN" altLang="en-US" dirty="0">
              <a:solidFill>
                <a:srgbClr val="FFC000"/>
              </a:solidFill>
            </a:endParaRPr>
          </a:p>
        </p:txBody>
      </p:sp>
      <p:sp>
        <p:nvSpPr>
          <p:cNvPr id="59" name="文本框 58">
            <a:extLst>
              <a:ext uri="{FF2B5EF4-FFF2-40B4-BE49-F238E27FC236}">
                <a16:creationId xmlns:a16="http://schemas.microsoft.com/office/drawing/2014/main" id="{75879C62-CBFD-41A1-B107-A96D8E3BE6EF}"/>
              </a:ext>
            </a:extLst>
          </p:cNvPr>
          <p:cNvSpPr txBox="1"/>
          <p:nvPr/>
        </p:nvSpPr>
        <p:spPr>
          <a:xfrm>
            <a:off x="7070690" y="4969506"/>
            <a:ext cx="1720057" cy="461665"/>
          </a:xfrm>
          <a:prstGeom prst="rect">
            <a:avLst/>
          </a:prstGeom>
          <a:noFill/>
        </p:spPr>
        <p:txBody>
          <a:bodyPr wrap="square">
            <a:spAutoFit/>
          </a:bodyPr>
          <a:lstStyle/>
          <a:p>
            <a:r>
              <a:rPr lang="en-US" altLang="zh-CN" sz="2400" b="1" dirty="0">
                <a:solidFill>
                  <a:srgbClr val="FFC000"/>
                </a:solidFill>
                <a:latin typeface="等线" panose="020F0502020204030204"/>
                <a:ea typeface="等线" panose="02010600030101010101" pitchFamily="2" charset="-122"/>
              </a:rPr>
              <a:t>LS-ESPRIT</a:t>
            </a:r>
            <a:endParaRPr lang="zh-CN" altLang="en-US" dirty="0">
              <a:solidFill>
                <a:srgbClr val="FFC000"/>
              </a:solidFill>
            </a:endParaRPr>
          </a:p>
        </p:txBody>
      </p:sp>
      <p:sp>
        <p:nvSpPr>
          <p:cNvPr id="60" name="文本框 59">
            <a:extLst>
              <a:ext uri="{FF2B5EF4-FFF2-40B4-BE49-F238E27FC236}">
                <a16:creationId xmlns:a16="http://schemas.microsoft.com/office/drawing/2014/main" id="{581E307B-33A8-4126-BBB3-C55C0CC43B40}"/>
              </a:ext>
            </a:extLst>
          </p:cNvPr>
          <p:cNvSpPr txBox="1"/>
          <p:nvPr/>
        </p:nvSpPr>
        <p:spPr>
          <a:xfrm>
            <a:off x="7070690" y="5585041"/>
            <a:ext cx="2049696" cy="461665"/>
          </a:xfrm>
          <a:prstGeom prst="rect">
            <a:avLst/>
          </a:prstGeom>
          <a:noFill/>
        </p:spPr>
        <p:txBody>
          <a:bodyPr wrap="square">
            <a:spAutoFit/>
          </a:bodyPr>
          <a:lstStyle/>
          <a:p>
            <a:r>
              <a:rPr lang="en-US" altLang="zh-CN" sz="2400" b="1" dirty="0">
                <a:solidFill>
                  <a:srgbClr val="FFC000"/>
                </a:solidFill>
                <a:latin typeface="等线" panose="020F0502020204030204"/>
                <a:ea typeface="等线" panose="02010600030101010101" pitchFamily="2" charset="-122"/>
              </a:rPr>
              <a:t>TLS-ESPRIT</a:t>
            </a:r>
            <a:endParaRPr lang="zh-CN" altLang="en-US" dirty="0">
              <a:solidFill>
                <a:srgbClr val="FFC000"/>
              </a:solidFill>
            </a:endParaRPr>
          </a:p>
        </p:txBody>
      </p:sp>
      <p:pic>
        <p:nvPicPr>
          <p:cNvPr id="29" name="图片 28">
            <a:extLst>
              <a:ext uri="{FF2B5EF4-FFF2-40B4-BE49-F238E27FC236}">
                <a16:creationId xmlns:a16="http://schemas.microsoft.com/office/drawing/2014/main" id="{3B80958B-BD51-4259-8083-433D08D4600E}"/>
              </a:ext>
            </a:extLst>
          </p:cNvPr>
          <p:cNvPicPr>
            <a:picLocks noChangeAspect="1"/>
          </p:cNvPicPr>
          <p:nvPr/>
        </p:nvPicPr>
        <p:blipFill rotWithShape="1">
          <a:blip r:embed="rId2"/>
          <a:srcRect t="89926"/>
          <a:stretch/>
        </p:blipFill>
        <p:spPr>
          <a:xfrm>
            <a:off x="-13252" y="6676373"/>
            <a:ext cx="12192000" cy="199556"/>
          </a:xfrm>
          <a:prstGeom prst="rect">
            <a:avLst/>
          </a:prstGeom>
        </p:spPr>
      </p:pic>
      <p:pic>
        <p:nvPicPr>
          <p:cNvPr id="30" name="图片 29">
            <a:extLst>
              <a:ext uri="{FF2B5EF4-FFF2-40B4-BE49-F238E27FC236}">
                <a16:creationId xmlns:a16="http://schemas.microsoft.com/office/drawing/2014/main" id="{536FA410-CA7B-4155-91AD-C1EFBF723843}"/>
              </a:ext>
            </a:extLst>
          </p:cNvPr>
          <p:cNvPicPr>
            <a:picLocks noChangeAspect="1"/>
          </p:cNvPicPr>
          <p:nvPr/>
        </p:nvPicPr>
        <p:blipFill>
          <a:blip r:embed="rId3"/>
          <a:stretch>
            <a:fillRect/>
          </a:stretch>
        </p:blipFill>
        <p:spPr>
          <a:xfrm>
            <a:off x="9515388" y="485139"/>
            <a:ext cx="2358781" cy="579748"/>
          </a:xfrm>
          <a:prstGeom prst="rect">
            <a:avLst/>
          </a:prstGeom>
        </p:spPr>
      </p:pic>
      <p:pic>
        <p:nvPicPr>
          <p:cNvPr id="31" name="图片 30">
            <a:extLst>
              <a:ext uri="{FF2B5EF4-FFF2-40B4-BE49-F238E27FC236}">
                <a16:creationId xmlns:a16="http://schemas.microsoft.com/office/drawing/2014/main" id="{770405E0-9550-4A17-9425-E8D88562AABF}"/>
              </a:ext>
            </a:extLst>
          </p:cNvPr>
          <p:cNvPicPr>
            <a:picLocks noChangeAspect="1"/>
          </p:cNvPicPr>
          <p:nvPr/>
        </p:nvPicPr>
        <p:blipFill>
          <a:blip r:embed="rId4"/>
          <a:stretch>
            <a:fillRect/>
          </a:stretch>
        </p:blipFill>
        <p:spPr>
          <a:xfrm>
            <a:off x="466570" y="170798"/>
            <a:ext cx="265554" cy="934751"/>
          </a:xfrm>
          <a:prstGeom prst="rect">
            <a:avLst/>
          </a:prstGeom>
        </p:spPr>
      </p:pic>
    </p:spTree>
    <p:extLst>
      <p:ext uri="{BB962C8B-B14F-4D97-AF65-F5344CB8AC3E}">
        <p14:creationId xmlns:p14="http://schemas.microsoft.com/office/powerpoint/2010/main" val="13808669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5677</TotalTime>
  <Words>973</Words>
  <Application>Microsoft Office PowerPoint</Application>
  <PresentationFormat>宽屏</PresentationFormat>
  <Paragraphs>244</Paragraphs>
  <Slides>43</Slides>
  <Notes>26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-apple-system</vt:lpstr>
      <vt:lpstr>等线</vt:lpstr>
      <vt:lpstr>等线 Light</vt:lpstr>
      <vt:lpstr>微软雅黑</vt:lpstr>
      <vt:lpstr>Arial</vt:lpstr>
      <vt:lpstr>Calibri</vt:lpstr>
      <vt:lpstr>Office 主题​​</vt:lpstr>
      <vt:lpstr>PowerPoint 演示文稿</vt:lpstr>
      <vt:lpstr>PowerPoint 演示文稿</vt:lpstr>
      <vt:lpstr>PowerPoint 演示文稿</vt:lpstr>
      <vt:lpstr>DOA Tech Background</vt:lpstr>
      <vt:lpstr>DOA Tech Background</vt:lpstr>
      <vt:lpstr>DOA Tech Background</vt:lpstr>
      <vt:lpstr>DOA Tech Background</vt:lpstr>
      <vt:lpstr>PowerPoint 演示文稿</vt:lpstr>
      <vt:lpstr>DOA Algorithms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Experiment Detail</vt:lpstr>
      <vt:lpstr>PowerPoint 演示文稿</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第一届光学知识竞赛</dc:title>
  <dc:creator>郑金涛</dc:creator>
  <cp:lastModifiedBy>新元</cp:lastModifiedBy>
  <cp:revision>142</cp:revision>
  <dcterms:created xsi:type="dcterms:W3CDTF">2018-03-09T10:15:15Z</dcterms:created>
  <dcterms:modified xsi:type="dcterms:W3CDTF">2021-05-25T12:44:09Z</dcterms:modified>
</cp:coreProperties>
</file>